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10287000" cx="18288000"/>
  <p:notesSz cx="6858000" cy="9144000"/>
  <p:embeddedFontLst>
    <p:embeddedFont>
      <p:font typeface="Tahoma"/>
      <p:regular r:id="rId17"/>
      <p:bold r:id="rId18"/>
    </p:embeddedFont>
    <p:embeddedFont>
      <p:font typeface="Helvetica Neue"/>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3" roundtripDataSignature="AMtx7mj6evh70q4H2QEUqMcKSuHeU7hKT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HelveticaNeue-bold.fntdata"/><Relationship Id="rId11" Type="http://schemas.openxmlformats.org/officeDocument/2006/relationships/slide" Target="slides/slide6.xml"/><Relationship Id="rId22" Type="http://schemas.openxmlformats.org/officeDocument/2006/relationships/font" Target="fonts/HelveticaNeue-boldItalic.fntdata"/><Relationship Id="rId10" Type="http://schemas.openxmlformats.org/officeDocument/2006/relationships/slide" Target="slides/slide5.xml"/><Relationship Id="rId21" Type="http://schemas.openxmlformats.org/officeDocument/2006/relationships/font" Target="fonts/HelveticaNeue-italic.fntdata"/><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Tahoma-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HelveticaNeue-regular.fntdata"/><Relationship Id="rId6" Type="http://schemas.openxmlformats.org/officeDocument/2006/relationships/slide" Target="slides/slide1.xml"/><Relationship Id="rId18" Type="http://schemas.openxmlformats.org/officeDocument/2006/relationships/font" Target="fonts/Tahoma-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95" name="Google Shape;95;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96" name="Google Shape;96;p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99" name="Google Shape;99;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00330c174a_0_1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g300330c174a_0_1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00330c174a_0_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14" name="Google Shape;114;g300330c174a_0_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115" name="Google Shape;115;g300330c174a_0_1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g300330c174a_0_13: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Indus Towers is a leading player in the telecom infrastructure industry, providing passive infrastructure services to mobile network operators and other wireless service providers across India. With their extensive network of towers, they play a crucial role in enabling seamless mobile connectivity for millions of users.</a:t>
            </a:r>
            <a:endParaRPr/>
          </a:p>
        </p:txBody>
      </p:sp>
      <p:sp>
        <p:nvSpPr>
          <p:cNvPr id="117" name="Google Shape;117;g300330c174a_0_13: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18" name="Google Shape;118;g300330c174a_0_13: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00330c174a_0_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 name="Google Shape;133;g300330c174a_0_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00330c174a_0_365: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g300330c174a_0_365: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00330c174a_0_521: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g300330c174a_0_521: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00330c174a_0_537: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g300330c174a_0_537: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4" name="Google Shape;174;p8: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00330c174a_0_414: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4" name="Google Shape;204;g300330c174a_0_414: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00330c174a_0_2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4" name="Google Shape;234;g300330c174a_0_2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p15: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9" name="Google Shape;19;p17"/>
          <p:cNvSpPr/>
          <p:nvPr/>
        </p:nvSpPr>
        <p:spPr>
          <a:xfrm>
            <a:off x="0" y="0"/>
            <a:ext cx="18289874" cy="1085863"/>
          </a:xfrm>
          <a:custGeom>
            <a:rect b="b" l="l" r="r" t="t"/>
            <a:pathLst>
              <a:path extrusionOk="0" h="208519" w="3541118">
                <a:moveTo>
                  <a:pt x="0" y="0"/>
                </a:moveTo>
                <a:lnTo>
                  <a:pt x="3541118" y="0"/>
                </a:lnTo>
                <a:lnTo>
                  <a:pt x="3541118" y="208519"/>
                </a:lnTo>
                <a:lnTo>
                  <a:pt x="0" y="208519"/>
                </a:lnTo>
                <a:close/>
              </a:path>
            </a:pathLst>
          </a:custGeom>
          <a:solidFill>
            <a:srgbClr val="055087"/>
          </a:solidFill>
          <a:ln>
            <a:noFill/>
          </a:ln>
        </p:spPr>
      </p:sp>
      <p:sp>
        <p:nvSpPr>
          <p:cNvPr id="20" name="Google Shape;20;p17"/>
          <p:cNvSpPr/>
          <p:nvPr/>
        </p:nvSpPr>
        <p:spPr>
          <a:xfrm>
            <a:off x="0" y="9235525"/>
            <a:ext cx="18289874" cy="1051978"/>
          </a:xfrm>
          <a:custGeom>
            <a:rect b="b" l="l" r="r" t="t"/>
            <a:pathLst>
              <a:path extrusionOk="0" h="208519" w="3541118">
                <a:moveTo>
                  <a:pt x="0" y="0"/>
                </a:moveTo>
                <a:lnTo>
                  <a:pt x="3541118" y="0"/>
                </a:lnTo>
                <a:lnTo>
                  <a:pt x="3541118" y="208519"/>
                </a:lnTo>
                <a:lnTo>
                  <a:pt x="0" y="208519"/>
                </a:lnTo>
                <a:close/>
              </a:path>
            </a:pathLst>
          </a:custGeom>
          <a:solidFill>
            <a:srgbClr val="055087"/>
          </a:solidFill>
          <a:ln>
            <a:noFill/>
          </a:ln>
        </p:spPr>
      </p:sp>
      <p:pic>
        <p:nvPicPr>
          <p:cNvPr id="21" name="Google Shape;21;p17"/>
          <p:cNvPicPr preferRelativeResize="0"/>
          <p:nvPr/>
        </p:nvPicPr>
        <p:blipFill rotWithShape="1">
          <a:blip r:embed="rId2">
            <a:alphaModFix/>
          </a:blip>
          <a:srcRect b="0" l="0" r="0" t="0"/>
          <a:stretch/>
        </p:blipFill>
        <p:spPr>
          <a:xfrm>
            <a:off x="265575" y="298063"/>
            <a:ext cx="1385876" cy="4331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
    <p:spTree>
      <p:nvGrpSpPr>
        <p:cNvPr id="22" name="Shape 22"/>
        <p:cNvGrpSpPr/>
        <p:nvPr/>
      </p:nvGrpSpPr>
      <p:grpSpPr>
        <a:xfrm>
          <a:off x="0" y="0"/>
          <a:ext cx="0" cy="0"/>
          <a:chOff x="0" y="0"/>
          <a:chExt cx="0" cy="0"/>
        </a:xfrm>
      </p:grpSpPr>
      <p:sp>
        <p:nvSpPr>
          <p:cNvPr id="23" name="Google Shape;23;g30fc0d3250b_0_161"/>
          <p:cNvSpPr txBox="1"/>
          <p:nvPr>
            <p:ph type="title"/>
          </p:nvPr>
        </p:nvSpPr>
        <p:spPr>
          <a:xfrm>
            <a:off x="2454275" y="2644901"/>
            <a:ext cx="13379400" cy="39078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4400"/>
              <a:buNone/>
              <a:defRPr b="1" i="0" sz="12550">
                <a:solidFill>
                  <a:srgbClr val="045086"/>
                </a:solidFill>
                <a:latin typeface="Tahoma"/>
                <a:ea typeface="Tahoma"/>
                <a:cs typeface="Tahoma"/>
                <a:sym typeface="Tahom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g30fc0d3250b_0_161"/>
          <p:cNvSpPr txBox="1"/>
          <p:nvPr>
            <p:ph idx="1" type="body"/>
          </p:nvPr>
        </p:nvSpPr>
        <p:spPr>
          <a:xfrm>
            <a:off x="2454275" y="2644901"/>
            <a:ext cx="13379400" cy="3907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640"/>
              </a:spcBef>
              <a:spcAft>
                <a:spcPts val="0"/>
              </a:spcAft>
              <a:buSzPts val="3200"/>
              <a:buNone/>
              <a:defRPr b="1" i="0" sz="12550">
                <a:solidFill>
                  <a:srgbClr val="045086"/>
                </a:solidFill>
                <a:latin typeface="Tahoma"/>
                <a:ea typeface="Tahoma"/>
                <a:cs typeface="Tahoma"/>
                <a:sym typeface="Tahoma"/>
              </a:defRPr>
            </a:lvl1pPr>
            <a:lvl2pPr indent="-228600" lvl="1" marL="914400" algn="l">
              <a:lnSpc>
                <a:spcPct val="100000"/>
              </a:lnSpc>
              <a:spcBef>
                <a:spcPts val="560"/>
              </a:spcBef>
              <a:spcAft>
                <a:spcPts val="0"/>
              </a:spcAft>
              <a:buSzPts val="2800"/>
              <a:buNone/>
              <a:defRPr/>
            </a:lvl2pPr>
            <a:lvl3pPr indent="-228600" lvl="2" marL="1371600" algn="l">
              <a:lnSpc>
                <a:spcPct val="100000"/>
              </a:lnSpc>
              <a:spcBef>
                <a:spcPts val="480"/>
              </a:spcBef>
              <a:spcAft>
                <a:spcPts val="0"/>
              </a:spcAft>
              <a:buSzPts val="2400"/>
              <a:buNone/>
              <a:defRPr/>
            </a:lvl3pPr>
            <a:lvl4pPr indent="-228600" lvl="3" marL="1828800" algn="l">
              <a:lnSpc>
                <a:spcPct val="100000"/>
              </a:lnSpc>
              <a:spcBef>
                <a:spcPts val="400"/>
              </a:spcBef>
              <a:spcAft>
                <a:spcPts val="0"/>
              </a:spcAft>
              <a:buSzPts val="2000"/>
              <a:buNone/>
              <a:defRPr/>
            </a:lvl4pPr>
            <a:lvl5pPr indent="-228600" lvl="4" marL="2286000" algn="l">
              <a:lnSpc>
                <a:spcPct val="100000"/>
              </a:lnSpc>
              <a:spcBef>
                <a:spcPts val="400"/>
              </a:spcBef>
              <a:spcAft>
                <a:spcPts val="0"/>
              </a:spcAft>
              <a:buSzPts val="2000"/>
              <a:buNone/>
              <a:defRPr/>
            </a:lvl5pPr>
            <a:lvl6pPr indent="-228600" lvl="5" marL="2743200" algn="l">
              <a:lnSpc>
                <a:spcPct val="100000"/>
              </a:lnSpc>
              <a:spcBef>
                <a:spcPts val="400"/>
              </a:spcBef>
              <a:spcAft>
                <a:spcPts val="0"/>
              </a:spcAft>
              <a:buSzPts val="2000"/>
              <a:buNone/>
              <a:defRPr/>
            </a:lvl6pPr>
            <a:lvl7pPr indent="-228600" lvl="6" marL="3200400" algn="l">
              <a:lnSpc>
                <a:spcPct val="100000"/>
              </a:lnSpc>
              <a:spcBef>
                <a:spcPts val="400"/>
              </a:spcBef>
              <a:spcAft>
                <a:spcPts val="0"/>
              </a:spcAft>
              <a:buSzPts val="2000"/>
              <a:buNone/>
              <a:defRPr/>
            </a:lvl7pPr>
            <a:lvl8pPr indent="-228600" lvl="7" marL="3657600" algn="l">
              <a:lnSpc>
                <a:spcPct val="100000"/>
              </a:lnSpc>
              <a:spcBef>
                <a:spcPts val="400"/>
              </a:spcBef>
              <a:spcAft>
                <a:spcPts val="0"/>
              </a:spcAft>
              <a:buSzPts val="2000"/>
              <a:buNone/>
              <a:defRPr/>
            </a:lvl8pPr>
            <a:lvl9pPr indent="-228600" lvl="8" marL="4114800" algn="l">
              <a:lnSpc>
                <a:spcPct val="100000"/>
              </a:lnSpc>
              <a:spcBef>
                <a:spcPts val="400"/>
              </a:spcBef>
              <a:spcAft>
                <a:spcPts val="0"/>
              </a:spcAft>
              <a:buSzPts val="2000"/>
              <a:buNone/>
              <a:defRPr/>
            </a:lvl9pPr>
          </a:lstStyle>
          <a:p/>
        </p:txBody>
      </p:sp>
      <p:sp>
        <p:nvSpPr>
          <p:cNvPr id="25" name="Google Shape;25;g30fc0d3250b_0_161"/>
          <p:cNvSpPr txBox="1"/>
          <p:nvPr>
            <p:ph idx="11" type="ftr"/>
          </p:nvPr>
        </p:nvSpPr>
        <p:spPr>
          <a:xfrm>
            <a:off x="6217920" y="9566910"/>
            <a:ext cx="5852100" cy="5145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g30fc0d3250b_0_161"/>
          <p:cNvSpPr txBox="1"/>
          <p:nvPr>
            <p:ph idx="10" type="dt"/>
          </p:nvPr>
        </p:nvSpPr>
        <p:spPr>
          <a:xfrm>
            <a:off x="914400" y="9566910"/>
            <a:ext cx="4206300" cy="5145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g30fc0d3250b_0_161"/>
          <p:cNvSpPr txBox="1"/>
          <p:nvPr>
            <p:ph idx="12" type="sldNum"/>
          </p:nvPr>
        </p:nvSpPr>
        <p:spPr>
          <a:xfrm>
            <a:off x="13167361" y="9566910"/>
            <a:ext cx="4206300" cy="1848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8" name="Shape 28"/>
        <p:cNvGrpSpPr/>
        <p:nvPr/>
      </p:nvGrpSpPr>
      <p:grpSpPr>
        <a:xfrm>
          <a:off x="0" y="0"/>
          <a:ext cx="0" cy="0"/>
          <a:chOff x="0" y="0"/>
          <a:chExt cx="0" cy="0"/>
        </a:xfrm>
      </p:grpSpPr>
      <p:sp>
        <p:nvSpPr>
          <p:cNvPr id="29" name="Google Shape;29;p1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31" name="Google Shape;3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4" name="Shape 34"/>
        <p:cNvGrpSpPr/>
        <p:nvPr/>
      </p:nvGrpSpPr>
      <p:grpSpPr>
        <a:xfrm>
          <a:off x="0" y="0"/>
          <a:ext cx="0" cy="0"/>
          <a:chOff x="0" y="0"/>
          <a:chExt cx="0" cy="0"/>
        </a:xfrm>
      </p:grpSpPr>
      <p:sp>
        <p:nvSpPr>
          <p:cNvPr id="35" name="Google Shape;35;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7" name="Google Shape;37;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0" name="Shape 40"/>
        <p:cNvGrpSpPr/>
        <p:nvPr/>
      </p:nvGrpSpPr>
      <p:grpSpPr>
        <a:xfrm>
          <a:off x="0" y="0"/>
          <a:ext cx="0" cy="0"/>
          <a:chOff x="0" y="0"/>
          <a:chExt cx="0" cy="0"/>
        </a:xfrm>
      </p:grpSpPr>
      <p:sp>
        <p:nvSpPr>
          <p:cNvPr id="41" name="Google Shape;41;p2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43" name="Google Shape;43;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9" name="Google Shape;49;p2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50" name="Google Shape;50;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6" name="Google Shape;56;p2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7" name="Google Shape;57;p2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8" name="Google Shape;58;p2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9" name="Google Shape;59;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7" name="Shape 67"/>
        <p:cNvGrpSpPr/>
        <p:nvPr/>
      </p:nvGrpSpPr>
      <p:grpSpPr>
        <a:xfrm>
          <a:off x="0" y="0"/>
          <a:ext cx="0" cy="0"/>
          <a:chOff x="0" y="0"/>
          <a:chExt cx="0" cy="0"/>
        </a:xfrm>
      </p:grpSpPr>
      <p:sp>
        <p:nvSpPr>
          <p:cNvPr id="68" name="Google Shape;68;p2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70" name="Google Shape;70;p2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1" name="Google Shape;71;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4" name="Shape 74"/>
        <p:cNvGrpSpPr/>
        <p:nvPr/>
      </p:nvGrpSpPr>
      <p:grpSpPr>
        <a:xfrm>
          <a:off x="0" y="0"/>
          <a:ext cx="0" cy="0"/>
          <a:chOff x="0" y="0"/>
          <a:chExt cx="0" cy="0"/>
        </a:xfrm>
      </p:grpSpPr>
      <p:sp>
        <p:nvSpPr>
          <p:cNvPr id="75" name="Google Shape;75;p2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5"/>
          <p:cNvSpPr/>
          <p:nvPr>
            <p:ph idx="2" type="pic"/>
          </p:nvPr>
        </p:nvSpPr>
        <p:spPr>
          <a:xfrm>
            <a:off x="1792288" y="612775"/>
            <a:ext cx="5486400" cy="4114800"/>
          </a:xfrm>
          <a:prstGeom prst="rect">
            <a:avLst/>
          </a:prstGeom>
          <a:noFill/>
          <a:ln>
            <a:noFill/>
          </a:ln>
        </p:spPr>
      </p:sp>
      <p:sp>
        <p:nvSpPr>
          <p:cNvPr id="77" name="Google Shape;77;p2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8" name="Google Shape;78;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1" name="Shape 81"/>
        <p:cNvGrpSpPr/>
        <p:nvPr/>
      </p:nvGrpSpPr>
      <p:grpSpPr>
        <a:xfrm>
          <a:off x="0" y="0"/>
          <a:ext cx="0" cy="0"/>
          <a:chOff x="0" y="0"/>
          <a:chExt cx="0" cy="0"/>
        </a:xfrm>
      </p:grpSpPr>
      <p:sp>
        <p:nvSpPr>
          <p:cNvPr id="82" name="Google Shape;82;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4" name="Google Shape;84;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7" name="Shape 87"/>
        <p:cNvGrpSpPr/>
        <p:nvPr/>
      </p:nvGrpSpPr>
      <p:grpSpPr>
        <a:xfrm>
          <a:off x="0" y="0"/>
          <a:ext cx="0" cy="0"/>
          <a:chOff x="0" y="0"/>
          <a:chExt cx="0" cy="0"/>
        </a:xfrm>
      </p:grpSpPr>
      <p:sp>
        <p:nvSpPr>
          <p:cNvPr id="88" name="Google Shape;88;p2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0" name="Google Shape;90;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Helvetica Neue"/>
              <a:buNone/>
              <a:defRPr b="0" i="0" sz="4400" u="none" cap="none" strike="noStrike">
                <a:solidFill>
                  <a:schemeClr val="dk1"/>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9pPr>
          </a:lstStyle>
          <a:p/>
        </p:txBody>
      </p:sp>
      <p:sp>
        <p:nvSpPr>
          <p:cNvPr id="11" name="Google Shape;11;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Helvetica Neue"/>
              <a:buChar char="•"/>
              <a:defRPr b="0" i="0" sz="3200" u="none" cap="none" strike="noStrike">
                <a:solidFill>
                  <a:schemeClr val="dk1"/>
                </a:solidFill>
                <a:latin typeface="Helvetica Neue"/>
                <a:ea typeface="Helvetica Neue"/>
                <a:cs typeface="Helvetica Neue"/>
                <a:sym typeface="Helvetica Neue"/>
              </a:defRPr>
            </a:lvl1pPr>
            <a:lvl2pPr indent="-406400" lvl="1" marL="914400" marR="0" rtl="0" algn="l">
              <a:lnSpc>
                <a:spcPct val="100000"/>
              </a:lnSpc>
              <a:spcBef>
                <a:spcPts val="560"/>
              </a:spcBef>
              <a:spcAft>
                <a:spcPts val="0"/>
              </a:spcAft>
              <a:buClr>
                <a:schemeClr val="dk1"/>
              </a:buClr>
              <a:buSzPts val="2800"/>
              <a:buFont typeface="Helvetica Neue"/>
              <a:buChar char="–"/>
              <a:defRPr b="0" i="0" sz="2800" u="none" cap="none" strike="noStrike">
                <a:solidFill>
                  <a:schemeClr val="dk1"/>
                </a:solidFill>
                <a:latin typeface="Helvetica Neue"/>
                <a:ea typeface="Helvetica Neue"/>
                <a:cs typeface="Helvetica Neue"/>
                <a:sym typeface="Helvetica Neue"/>
              </a:defRPr>
            </a:lvl2pPr>
            <a:lvl3pPr indent="-381000" lvl="2" marL="1371600" marR="0" rtl="0" algn="l">
              <a:lnSpc>
                <a:spcPct val="100000"/>
              </a:lnSpc>
              <a:spcBef>
                <a:spcPts val="480"/>
              </a:spcBef>
              <a:spcAft>
                <a:spcPts val="0"/>
              </a:spcAft>
              <a:buClr>
                <a:schemeClr val="dk1"/>
              </a:buClr>
              <a:buSzPts val="2400"/>
              <a:buFont typeface="Helvetica Neue"/>
              <a:buChar char="•"/>
              <a:defRPr b="0" i="0" sz="2400" u="none" cap="none" strike="noStrike">
                <a:solidFill>
                  <a:schemeClr val="dk1"/>
                </a:solidFill>
                <a:latin typeface="Helvetica Neue"/>
                <a:ea typeface="Helvetica Neue"/>
                <a:cs typeface="Helvetica Neue"/>
                <a:sym typeface="Helvetica Neue"/>
              </a:defRPr>
            </a:lvl3pPr>
            <a:lvl4pPr indent="-355600" lvl="3" marL="1828800" marR="0" rtl="0" algn="l">
              <a:lnSpc>
                <a:spcPct val="100000"/>
              </a:lnSpc>
              <a:spcBef>
                <a:spcPts val="400"/>
              </a:spcBef>
              <a:spcAft>
                <a:spcPts val="0"/>
              </a:spcAft>
              <a:buClr>
                <a:schemeClr val="dk1"/>
              </a:buClr>
              <a:buSzPts val="2000"/>
              <a:buFont typeface="Helvetica Neue"/>
              <a:buChar char="–"/>
              <a:defRPr b="0" i="0" sz="2000" u="none" cap="none" strike="noStrike">
                <a:solidFill>
                  <a:schemeClr val="dk1"/>
                </a:solidFill>
                <a:latin typeface="Helvetica Neue"/>
                <a:ea typeface="Helvetica Neue"/>
                <a:cs typeface="Helvetica Neue"/>
                <a:sym typeface="Helvetica Neue"/>
              </a:defRPr>
            </a:lvl4pPr>
            <a:lvl5pPr indent="-355600" lvl="4" marL="2286000" marR="0" rtl="0" algn="l">
              <a:lnSpc>
                <a:spcPct val="100000"/>
              </a:lnSpc>
              <a:spcBef>
                <a:spcPts val="400"/>
              </a:spcBef>
              <a:spcAft>
                <a:spcPts val="0"/>
              </a:spcAft>
              <a:buClr>
                <a:schemeClr val="dk1"/>
              </a:buClr>
              <a:buSzPts val="2000"/>
              <a:buFont typeface="Helvetica Neue"/>
              <a:buChar char="»"/>
              <a:defRPr b="0" i="0" sz="2000" u="none" cap="none" strike="noStrike">
                <a:solidFill>
                  <a:schemeClr val="dk1"/>
                </a:solidFill>
                <a:latin typeface="Helvetica Neue"/>
                <a:ea typeface="Helvetica Neue"/>
                <a:cs typeface="Helvetica Neue"/>
                <a:sym typeface="Helvetica Neue"/>
              </a:defRPr>
            </a:lvl5pPr>
            <a:lvl6pPr indent="-355600" lvl="5" marL="2743200" marR="0" rtl="0" algn="l">
              <a:lnSpc>
                <a:spcPct val="100000"/>
              </a:lnSpc>
              <a:spcBef>
                <a:spcPts val="400"/>
              </a:spcBef>
              <a:spcAft>
                <a:spcPts val="0"/>
              </a:spcAft>
              <a:buClr>
                <a:schemeClr val="dk1"/>
              </a:buClr>
              <a:buSzPts val="2000"/>
              <a:buFont typeface="Helvetica Neue"/>
              <a:buChar char="•"/>
              <a:defRPr b="0" i="0" sz="2000" u="none" cap="none" strike="noStrike">
                <a:solidFill>
                  <a:schemeClr val="dk1"/>
                </a:solidFill>
                <a:latin typeface="Helvetica Neue"/>
                <a:ea typeface="Helvetica Neue"/>
                <a:cs typeface="Helvetica Neue"/>
                <a:sym typeface="Helvetica Neue"/>
              </a:defRPr>
            </a:lvl6pPr>
            <a:lvl7pPr indent="-355600" lvl="6" marL="3200400" marR="0" rtl="0" algn="l">
              <a:lnSpc>
                <a:spcPct val="100000"/>
              </a:lnSpc>
              <a:spcBef>
                <a:spcPts val="400"/>
              </a:spcBef>
              <a:spcAft>
                <a:spcPts val="0"/>
              </a:spcAft>
              <a:buClr>
                <a:schemeClr val="dk1"/>
              </a:buClr>
              <a:buSzPts val="2000"/>
              <a:buFont typeface="Helvetica Neue"/>
              <a:buChar char="•"/>
              <a:defRPr b="0" i="0" sz="2000" u="none" cap="none" strike="noStrike">
                <a:solidFill>
                  <a:schemeClr val="dk1"/>
                </a:solidFill>
                <a:latin typeface="Helvetica Neue"/>
                <a:ea typeface="Helvetica Neue"/>
                <a:cs typeface="Helvetica Neue"/>
                <a:sym typeface="Helvetica Neue"/>
              </a:defRPr>
            </a:lvl7pPr>
            <a:lvl8pPr indent="-355600" lvl="7" marL="3657600" marR="0" rtl="0" algn="l">
              <a:lnSpc>
                <a:spcPct val="100000"/>
              </a:lnSpc>
              <a:spcBef>
                <a:spcPts val="400"/>
              </a:spcBef>
              <a:spcAft>
                <a:spcPts val="0"/>
              </a:spcAft>
              <a:buClr>
                <a:schemeClr val="dk1"/>
              </a:buClr>
              <a:buSzPts val="2000"/>
              <a:buFont typeface="Helvetica Neue"/>
              <a:buChar char="•"/>
              <a:defRPr b="0" i="0" sz="2000" u="none" cap="none" strike="noStrike">
                <a:solidFill>
                  <a:schemeClr val="dk1"/>
                </a:solidFill>
                <a:latin typeface="Helvetica Neue"/>
                <a:ea typeface="Helvetica Neue"/>
                <a:cs typeface="Helvetica Neue"/>
                <a:sym typeface="Helvetica Neue"/>
              </a:defRPr>
            </a:lvl8pPr>
            <a:lvl9pPr indent="-355600" lvl="8" marL="4114800" marR="0" rtl="0" algn="l">
              <a:lnSpc>
                <a:spcPct val="100000"/>
              </a:lnSpc>
              <a:spcBef>
                <a:spcPts val="400"/>
              </a:spcBef>
              <a:spcAft>
                <a:spcPts val="0"/>
              </a:spcAft>
              <a:buClr>
                <a:schemeClr val="dk1"/>
              </a:buClr>
              <a:buSzPts val="2000"/>
              <a:buFont typeface="Helvetica Neue"/>
              <a:buChar char="•"/>
              <a:defRPr b="0" i="0" sz="2000" u="none" cap="none" strike="noStrike">
                <a:solidFill>
                  <a:schemeClr val="dk1"/>
                </a:solidFill>
                <a:latin typeface="Helvetica Neue"/>
                <a:ea typeface="Helvetica Neue"/>
                <a:cs typeface="Helvetica Neue"/>
                <a:sym typeface="Helvetica Neue"/>
              </a:defRPr>
            </a:lvl9pPr>
          </a:lstStyle>
          <a:p/>
        </p:txBody>
      </p:sp>
      <p:sp>
        <p:nvSpPr>
          <p:cNvPr id="12" name="Google Shape;12;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image" Target="../media/image3.png"/><Relationship Id="rId13" Type="http://schemas.openxmlformats.org/officeDocument/2006/relationships/image" Target="../media/image25.png"/><Relationship Id="rId12"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2.png"/><Relationship Id="rId15" Type="http://schemas.openxmlformats.org/officeDocument/2006/relationships/image" Target="../media/image26.png"/><Relationship Id="rId14" Type="http://schemas.openxmlformats.org/officeDocument/2006/relationships/image" Target="../media/image21.png"/><Relationship Id="rId17" Type="http://schemas.openxmlformats.org/officeDocument/2006/relationships/image" Target="../media/image27.png"/><Relationship Id="rId16" Type="http://schemas.openxmlformats.org/officeDocument/2006/relationships/image" Target="../media/image23.jpg"/><Relationship Id="rId5" Type="http://schemas.openxmlformats.org/officeDocument/2006/relationships/image" Target="../media/image5.png"/><Relationship Id="rId6" Type="http://schemas.openxmlformats.org/officeDocument/2006/relationships/image" Target="../media/image8.png"/><Relationship Id="rId18" Type="http://schemas.openxmlformats.org/officeDocument/2006/relationships/image" Target="../media/image22.png"/><Relationship Id="rId7" Type="http://schemas.openxmlformats.org/officeDocument/2006/relationships/image" Target="../media/image10.png"/><Relationship Id="rId8"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
          <p:cNvSpPr txBox="1"/>
          <p:nvPr/>
        </p:nvSpPr>
        <p:spPr>
          <a:xfrm>
            <a:off x="5534687" y="5791750"/>
            <a:ext cx="7220400" cy="392400"/>
          </a:xfrm>
          <a:prstGeom prst="rect">
            <a:avLst/>
          </a:prstGeom>
          <a:noFill/>
          <a:ln>
            <a:noFill/>
          </a:ln>
        </p:spPr>
        <p:txBody>
          <a:bodyPr anchorCtr="0" anchor="t" bIns="0" lIns="0" spcFirstLastPara="1" rIns="0" wrap="square" tIns="0">
            <a:spAutoFit/>
          </a:bodyPr>
          <a:lstStyle/>
          <a:p>
            <a:pPr indent="0" lvl="0" marL="0" marR="0" rtl="0" algn="ctr">
              <a:lnSpc>
                <a:spcPct val="139955"/>
              </a:lnSpc>
              <a:spcBef>
                <a:spcPts val="0"/>
              </a:spcBef>
              <a:spcAft>
                <a:spcPts val="0"/>
              </a:spcAft>
              <a:buClr>
                <a:srgbClr val="000000"/>
              </a:buClr>
              <a:buSzPts val="1792"/>
              <a:buFont typeface="Arial"/>
              <a:buNone/>
            </a:pPr>
            <a:r>
              <a:rPr b="1" i="0" lang="en-US" sz="2550" u="none" cap="none" strike="noStrike">
                <a:solidFill>
                  <a:schemeClr val="accent1"/>
                </a:solidFill>
                <a:latin typeface="Helvetica Neue"/>
                <a:ea typeface="Helvetica Neue"/>
                <a:cs typeface="Helvetica Neue"/>
                <a:sym typeface="Helvetica Neue"/>
              </a:rPr>
              <a:t>Energy Intelligence for a Greener World</a:t>
            </a:r>
            <a:endParaRPr b="0" i="0" sz="2550" u="none" cap="none" strike="noStrike">
              <a:solidFill>
                <a:schemeClr val="accent1"/>
              </a:solidFill>
              <a:latin typeface="Helvetica Neue"/>
              <a:ea typeface="Helvetica Neue"/>
              <a:cs typeface="Helvetica Neue"/>
              <a:sym typeface="Helvetica Neue"/>
            </a:endParaRPr>
          </a:p>
        </p:txBody>
      </p:sp>
      <p:grpSp>
        <p:nvGrpSpPr>
          <p:cNvPr id="102" name="Google Shape;102;p1"/>
          <p:cNvGrpSpPr/>
          <p:nvPr/>
        </p:nvGrpSpPr>
        <p:grpSpPr>
          <a:xfrm>
            <a:off x="613650" y="3809175"/>
            <a:ext cx="17060700" cy="1982575"/>
            <a:chOff x="743888" y="2192075"/>
            <a:chExt cx="17060700" cy="1982575"/>
          </a:xfrm>
        </p:grpSpPr>
        <p:sp>
          <p:nvSpPr>
            <p:cNvPr id="103" name="Google Shape;103;p1"/>
            <p:cNvSpPr txBox="1"/>
            <p:nvPr/>
          </p:nvSpPr>
          <p:spPr>
            <a:xfrm>
              <a:off x="743888" y="2192075"/>
              <a:ext cx="17060700" cy="19332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Clr>
                  <a:srgbClr val="000000"/>
                </a:buClr>
                <a:buSzPts val="12560"/>
                <a:buFont typeface="Arial"/>
                <a:buNone/>
              </a:pPr>
              <a:r>
                <a:rPr b="1" i="0" lang="en-US" sz="12560" u="none" cap="none" strike="noStrike">
                  <a:solidFill>
                    <a:srgbClr val="055087"/>
                  </a:solidFill>
                  <a:latin typeface="Helvetica Neue"/>
                  <a:ea typeface="Helvetica Neue"/>
                  <a:cs typeface="Helvetica Neue"/>
                  <a:sym typeface="Helvetica Neue"/>
                  <a:extLst>
                    <a:ext uri="http://customooxmlschemas.google.com/">
                      <go:slidesCustomData xmlns:go="http://customooxmlschemas.google.com/" textRoundtripDataId="0"/>
                    </a:ext>
                  </a:extLst>
                </a:rPr>
                <a:t>iRasus</a:t>
              </a:r>
              <a:endParaRPr b="0" i="0" sz="1400" u="none" cap="none" strike="noStrike">
                <a:solidFill>
                  <a:srgbClr val="000000"/>
                </a:solidFill>
                <a:latin typeface="Helvetica Neue"/>
                <a:ea typeface="Helvetica Neue"/>
                <a:cs typeface="Helvetica Neue"/>
                <a:sym typeface="Helvetica Neue"/>
              </a:endParaRPr>
            </a:p>
          </p:txBody>
        </p:sp>
        <p:sp>
          <p:nvSpPr>
            <p:cNvPr id="104" name="Google Shape;104;p1"/>
            <p:cNvSpPr txBox="1"/>
            <p:nvPr/>
          </p:nvSpPr>
          <p:spPr>
            <a:xfrm>
              <a:off x="5846750" y="3913050"/>
              <a:ext cx="6855000" cy="261600"/>
            </a:xfrm>
            <a:prstGeom prst="rect">
              <a:avLst/>
            </a:prstGeom>
            <a:noFill/>
            <a:ln>
              <a:noFill/>
            </a:ln>
          </p:spPr>
          <p:txBody>
            <a:bodyPr anchorCtr="0" anchor="t" bIns="91425" lIns="91425" spcFirstLastPara="1" rIns="91425" wrap="square" tIns="91425">
              <a:spAutoFit/>
            </a:bodyPr>
            <a:lstStyle/>
            <a:p>
              <a:pPr indent="0" lvl="0" marL="0" marR="0" rtl="0" algn="ctr">
                <a:lnSpc>
                  <a:spcPct val="139987"/>
                </a:lnSpc>
                <a:spcBef>
                  <a:spcPts val="0"/>
                </a:spcBef>
                <a:spcAft>
                  <a:spcPts val="0"/>
                </a:spcAft>
                <a:buClr>
                  <a:srgbClr val="000000"/>
                </a:buClr>
                <a:buSzPts val="500"/>
                <a:buFont typeface="Arial"/>
                <a:buNone/>
              </a:pPr>
              <a:r>
                <a:t/>
              </a:r>
              <a:endParaRPr b="0" i="0" sz="500" u="none" cap="none" strike="noStrike">
                <a:solidFill>
                  <a:schemeClr val="dk1"/>
                </a:solidFill>
                <a:latin typeface="Helvetica Neue"/>
                <a:ea typeface="Helvetica Neue"/>
                <a:cs typeface="Helvetica Neue"/>
                <a:sym typeface="Helvetica Neue"/>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8" name="Shape 108"/>
        <p:cNvGrpSpPr/>
        <p:nvPr/>
      </p:nvGrpSpPr>
      <p:grpSpPr>
        <a:xfrm>
          <a:off x="0" y="0"/>
          <a:ext cx="0" cy="0"/>
          <a:chOff x="0" y="0"/>
          <a:chExt cx="0" cy="0"/>
        </a:xfrm>
      </p:grpSpPr>
      <p:pic>
        <p:nvPicPr>
          <p:cNvPr id="109" name="Google Shape;109;g300330c174a_0_152"/>
          <p:cNvPicPr preferRelativeResize="0"/>
          <p:nvPr/>
        </p:nvPicPr>
        <p:blipFill rotWithShape="1">
          <a:blip r:embed="rId3">
            <a:alphaModFix/>
          </a:blip>
          <a:srcRect b="7959" l="3166" r="0" t="0"/>
          <a:stretch/>
        </p:blipFill>
        <p:spPr>
          <a:xfrm>
            <a:off x="10675725" y="1084575"/>
            <a:ext cx="7693900" cy="8154275"/>
          </a:xfrm>
          <a:prstGeom prst="rect">
            <a:avLst/>
          </a:prstGeom>
          <a:noFill/>
          <a:ln>
            <a:noFill/>
          </a:ln>
        </p:spPr>
      </p:pic>
      <p:sp>
        <p:nvSpPr>
          <p:cNvPr id="110" name="Google Shape;110;g300330c174a_0_152"/>
          <p:cNvSpPr txBox="1"/>
          <p:nvPr/>
        </p:nvSpPr>
        <p:spPr>
          <a:xfrm>
            <a:off x="791100" y="1762813"/>
            <a:ext cx="16705800" cy="1618456"/>
          </a:xfrm>
          <a:prstGeom prst="rect">
            <a:avLst/>
          </a:prstGeom>
          <a:noFill/>
          <a:ln>
            <a:noFill/>
          </a:ln>
        </p:spPr>
        <p:txBody>
          <a:bodyPr anchorCtr="0" anchor="t" bIns="0" lIns="0" spcFirstLastPara="1" rIns="0" wrap="square" tIns="0">
            <a:spAutoFit/>
          </a:bodyPr>
          <a:lstStyle/>
          <a:p>
            <a:pPr indent="0" lvl="0" marL="0" marR="0" rtl="0" algn="l">
              <a:lnSpc>
                <a:spcPct val="140002"/>
              </a:lnSpc>
              <a:spcBef>
                <a:spcPts val="0"/>
              </a:spcBef>
              <a:spcAft>
                <a:spcPts val="0"/>
              </a:spcAft>
              <a:buClr>
                <a:srgbClr val="000000"/>
              </a:buClr>
              <a:buSzPts val="7512"/>
              <a:buFont typeface="Arial"/>
              <a:buNone/>
            </a:pPr>
            <a:r>
              <a:rPr b="1" i="0" lang="en-US" sz="7512" u="none" cap="none" strike="noStrike">
                <a:solidFill>
                  <a:schemeClr val="accent1"/>
                </a:solidFill>
                <a:latin typeface="Helvetica Neue"/>
                <a:ea typeface="Helvetica Neue"/>
                <a:cs typeface="Helvetica Neue"/>
                <a:sym typeface="Helvetica Neue"/>
              </a:rPr>
              <a:t>What is iRasus</a:t>
            </a:r>
            <a:endParaRPr b="0" i="0" sz="1400" u="none" cap="none" strike="noStrike">
              <a:solidFill>
                <a:schemeClr val="accent1"/>
              </a:solidFill>
              <a:latin typeface="Helvetica Neue"/>
              <a:ea typeface="Helvetica Neue"/>
              <a:cs typeface="Helvetica Neue"/>
              <a:sym typeface="Helvetica Neue"/>
            </a:endParaRPr>
          </a:p>
        </p:txBody>
      </p:sp>
      <p:sp>
        <p:nvSpPr>
          <p:cNvPr id="111" name="Google Shape;111;g300330c174a_0_152"/>
          <p:cNvSpPr txBox="1"/>
          <p:nvPr/>
        </p:nvSpPr>
        <p:spPr>
          <a:xfrm>
            <a:off x="791100" y="3262700"/>
            <a:ext cx="9724200" cy="5233800"/>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Clr>
                <a:schemeClr val="dk1"/>
              </a:buClr>
              <a:buSzPts val="1100"/>
              <a:buFont typeface="Arial"/>
              <a:buNone/>
            </a:pPr>
            <a:r>
              <a:rPr b="0" i="0" lang="en-US" sz="2500" u="none" cap="none" strike="noStrike">
                <a:solidFill>
                  <a:srgbClr val="2F6D98"/>
                </a:solidFill>
                <a:latin typeface="Helvetica Neue"/>
                <a:ea typeface="Helvetica Neue"/>
                <a:cs typeface="Helvetica Neue"/>
                <a:sym typeface="Helvetica Neue"/>
              </a:rPr>
              <a:t>The world is in flux as it shifts to batteries. Transitioning to batteries comes with its challenges. We want to make this shift easier, safer, quicker, and less costly while being pioneers in the cleantech movement.</a:t>
            </a:r>
            <a:endParaRPr b="0" i="0" sz="2500" u="none" cap="none" strike="noStrike">
              <a:solidFill>
                <a:srgbClr val="2F6D98"/>
              </a:solidFill>
              <a:latin typeface="Helvetica Neue"/>
              <a:ea typeface="Helvetica Neue"/>
              <a:cs typeface="Helvetica Neue"/>
              <a:sym typeface="Helvetica Neue"/>
            </a:endParaRPr>
          </a:p>
          <a:p>
            <a:pPr indent="0" lvl="0" marL="0" marR="0" rtl="0" algn="l">
              <a:lnSpc>
                <a:spcPct val="140012"/>
              </a:lnSpc>
              <a:spcBef>
                <a:spcPts val="0"/>
              </a:spcBef>
              <a:spcAft>
                <a:spcPts val="0"/>
              </a:spcAft>
              <a:buClr>
                <a:schemeClr val="dk1"/>
              </a:buClr>
              <a:buSzPts val="1100"/>
              <a:buFont typeface="Arial"/>
              <a:buNone/>
            </a:pPr>
            <a:r>
              <a:t/>
            </a:r>
            <a:endParaRPr b="0" i="0" sz="2500" u="none" cap="none" strike="noStrike">
              <a:solidFill>
                <a:srgbClr val="2F6D98"/>
              </a:solidFill>
              <a:latin typeface="Helvetica Neue"/>
              <a:ea typeface="Helvetica Neue"/>
              <a:cs typeface="Helvetica Neue"/>
              <a:sym typeface="Helvetica Neue"/>
            </a:endParaRPr>
          </a:p>
          <a:p>
            <a:pPr indent="0" lvl="0" marL="0" marR="0" rtl="0" algn="l">
              <a:lnSpc>
                <a:spcPct val="140012"/>
              </a:lnSpc>
              <a:spcBef>
                <a:spcPts val="0"/>
              </a:spcBef>
              <a:spcAft>
                <a:spcPts val="0"/>
              </a:spcAft>
              <a:buClr>
                <a:srgbClr val="000000"/>
              </a:buClr>
              <a:buSzPts val="1100"/>
              <a:buFont typeface="Arial"/>
              <a:buNone/>
            </a:pPr>
            <a:r>
              <a:rPr b="0" i="0" lang="en-US" sz="2500" u="none" cap="none" strike="noStrike">
                <a:solidFill>
                  <a:srgbClr val="2F6D98"/>
                </a:solidFill>
                <a:latin typeface="Helvetica Neue"/>
                <a:ea typeface="Helvetica Neue"/>
                <a:cs typeface="Helvetica Neue"/>
                <a:sym typeface="Helvetica Neue"/>
              </a:rPr>
              <a:t>iRasus is a deeptech organisation developing analytical products to solve battery-related problems faced by stakeholders located across a battery’s value chain. Our products are used to solve key battery management and operational problems in the E-Mobility, Stationary Assets, Charging and Battery Manufacturing Sectors.</a:t>
            </a:r>
            <a:endParaRPr b="0" i="0" sz="2500" u="none" cap="none" strike="noStrike">
              <a:solidFill>
                <a:srgbClr val="2F6D98"/>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g300330c174a_0_13"/>
          <p:cNvSpPr txBox="1"/>
          <p:nvPr/>
        </p:nvSpPr>
        <p:spPr>
          <a:xfrm>
            <a:off x="791100" y="1762813"/>
            <a:ext cx="16705800" cy="1618456"/>
          </a:xfrm>
          <a:prstGeom prst="rect">
            <a:avLst/>
          </a:prstGeom>
          <a:noFill/>
          <a:ln>
            <a:noFill/>
          </a:ln>
        </p:spPr>
        <p:txBody>
          <a:bodyPr anchorCtr="0" anchor="t" bIns="0" lIns="0" spcFirstLastPara="1" rIns="0" wrap="square" tIns="0">
            <a:spAutoFit/>
          </a:bodyPr>
          <a:lstStyle/>
          <a:p>
            <a:pPr indent="0" lvl="0" marL="0" marR="0" rtl="0" algn="l">
              <a:lnSpc>
                <a:spcPct val="140002"/>
              </a:lnSpc>
              <a:spcBef>
                <a:spcPts val="0"/>
              </a:spcBef>
              <a:spcAft>
                <a:spcPts val="0"/>
              </a:spcAft>
              <a:buClr>
                <a:srgbClr val="000000"/>
              </a:buClr>
              <a:buSzPts val="7512"/>
              <a:buFont typeface="Arial"/>
              <a:buNone/>
            </a:pPr>
            <a:r>
              <a:rPr b="1" i="0" lang="en-US" sz="7512" u="none" cap="none" strike="noStrike">
                <a:solidFill>
                  <a:schemeClr val="accent1"/>
                </a:solidFill>
                <a:latin typeface="Helvetica Neue"/>
                <a:ea typeface="Helvetica Neue"/>
                <a:cs typeface="Helvetica Neue"/>
                <a:sym typeface="Helvetica Neue"/>
              </a:rPr>
              <a:t>Who are we</a:t>
            </a:r>
            <a:endParaRPr b="0" i="0" sz="1400" u="none" cap="none" strike="noStrike">
              <a:solidFill>
                <a:schemeClr val="accent1"/>
              </a:solidFill>
              <a:latin typeface="Helvetica Neue"/>
              <a:ea typeface="Helvetica Neue"/>
              <a:cs typeface="Helvetica Neue"/>
              <a:sym typeface="Helvetica Neue"/>
            </a:endParaRPr>
          </a:p>
        </p:txBody>
      </p:sp>
      <p:grpSp>
        <p:nvGrpSpPr>
          <p:cNvPr id="121" name="Google Shape;121;g300330c174a_0_13"/>
          <p:cNvGrpSpPr/>
          <p:nvPr/>
        </p:nvGrpSpPr>
        <p:grpSpPr>
          <a:xfrm>
            <a:off x="2132049" y="3429000"/>
            <a:ext cx="3793500" cy="5107075"/>
            <a:chOff x="1884499" y="3429000"/>
            <a:chExt cx="3793500" cy="5107075"/>
          </a:xfrm>
        </p:grpSpPr>
        <p:sp>
          <p:nvSpPr>
            <p:cNvPr id="122" name="Google Shape;122;g300330c174a_0_13"/>
            <p:cNvSpPr/>
            <p:nvPr/>
          </p:nvSpPr>
          <p:spPr>
            <a:xfrm>
              <a:off x="2086250" y="3429000"/>
              <a:ext cx="3390000" cy="3390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Helvetica Neue"/>
                  <a:ea typeface="Helvetica Neue"/>
                  <a:cs typeface="Helvetica Neue"/>
                  <a:sym typeface="Helvetica Neue"/>
                </a:rPr>
                <a:t>2019</a:t>
              </a:r>
              <a:endParaRPr b="1" i="0" sz="4000" u="none" cap="none" strike="noStrike">
                <a:solidFill>
                  <a:schemeClr val="lt1"/>
                </a:solidFill>
                <a:latin typeface="Helvetica Neue"/>
                <a:ea typeface="Helvetica Neue"/>
                <a:cs typeface="Helvetica Neue"/>
                <a:sym typeface="Helvetica Neue"/>
              </a:endParaRPr>
            </a:p>
          </p:txBody>
        </p:sp>
        <p:sp>
          <p:nvSpPr>
            <p:cNvPr id="123" name="Google Shape;123;g300330c174a_0_13"/>
            <p:cNvSpPr txBox="1"/>
            <p:nvPr/>
          </p:nvSpPr>
          <p:spPr>
            <a:xfrm>
              <a:off x="1884499" y="7181575"/>
              <a:ext cx="3793500" cy="1354500"/>
            </a:xfrm>
            <a:prstGeom prst="rect">
              <a:avLst/>
            </a:prstGeom>
            <a:noFill/>
            <a:ln>
              <a:noFill/>
            </a:ln>
          </p:spPr>
          <p:txBody>
            <a:bodyPr anchorCtr="0" anchor="t" bIns="91425" lIns="91425" spcFirstLastPara="1" rIns="91425" wrap="square" tIns="91425">
              <a:spAutoFit/>
            </a:bodyPr>
            <a:lstStyle/>
            <a:p>
              <a:pPr indent="0" lvl="0" marL="0" marR="0" rtl="0" algn="ctr">
                <a:lnSpc>
                  <a:spcPct val="140015"/>
                </a:lnSpc>
                <a:spcBef>
                  <a:spcPts val="0"/>
                </a:spcBef>
                <a:spcAft>
                  <a:spcPts val="0"/>
                </a:spcAft>
                <a:buClr>
                  <a:srgbClr val="000000"/>
                </a:buClr>
                <a:buSzPts val="2000"/>
                <a:buFont typeface="Arial"/>
                <a:buNone/>
              </a:pPr>
              <a:r>
                <a:rPr b="1" i="0" lang="en-US" sz="2000" u="none" cap="none" strike="noStrike">
                  <a:solidFill>
                    <a:schemeClr val="dk2"/>
                  </a:solidFill>
                  <a:latin typeface="Helvetica Neue"/>
                  <a:ea typeface="Helvetica Neue"/>
                  <a:cs typeface="Helvetica Neue"/>
                  <a:sym typeface="Helvetica Neue"/>
                </a:rPr>
                <a:t>We have been working with key players in the battery space since the past 5 years.</a:t>
              </a:r>
              <a:endParaRPr b="1" i="0" sz="2000" u="none" cap="none" strike="noStrike">
                <a:solidFill>
                  <a:schemeClr val="dk2"/>
                </a:solidFill>
                <a:latin typeface="Helvetica Neue"/>
                <a:ea typeface="Helvetica Neue"/>
                <a:cs typeface="Helvetica Neue"/>
                <a:sym typeface="Helvetica Neue"/>
              </a:endParaRPr>
            </a:p>
          </p:txBody>
        </p:sp>
      </p:grpSp>
      <p:sp>
        <p:nvSpPr>
          <p:cNvPr id="124" name="Google Shape;124;g300330c174a_0_13"/>
          <p:cNvSpPr txBox="1"/>
          <p:nvPr/>
        </p:nvSpPr>
        <p:spPr>
          <a:xfrm>
            <a:off x="791100" y="9480350"/>
            <a:ext cx="167058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39955"/>
              </a:lnSpc>
              <a:spcBef>
                <a:spcPts val="0"/>
              </a:spcBef>
              <a:spcAft>
                <a:spcPts val="0"/>
              </a:spcAft>
              <a:buClr>
                <a:srgbClr val="000000"/>
              </a:buClr>
              <a:buSzPts val="2500"/>
              <a:buFont typeface="Arial"/>
              <a:buNone/>
            </a:pPr>
            <a:r>
              <a:rPr b="1" i="0" lang="en-US" sz="2500" u="none" cap="none" strike="noStrike">
                <a:solidFill>
                  <a:schemeClr val="lt1"/>
                </a:solidFill>
                <a:latin typeface="Helvetica Neue"/>
                <a:ea typeface="Helvetica Neue"/>
                <a:cs typeface="Helvetica Neue"/>
                <a:sym typeface="Helvetica Neue"/>
              </a:rPr>
              <a:t>Expediting the clean energy transition by making working with batteries reliable, safe, and profitable</a:t>
            </a:r>
            <a:endParaRPr b="0" i="0" sz="2500" u="none" cap="none" strike="noStrike">
              <a:solidFill>
                <a:schemeClr val="lt1"/>
              </a:solidFill>
              <a:latin typeface="Helvetica Neue"/>
              <a:ea typeface="Helvetica Neue"/>
              <a:cs typeface="Helvetica Neue"/>
              <a:sym typeface="Helvetica Neue"/>
            </a:endParaRPr>
          </a:p>
        </p:txBody>
      </p:sp>
      <p:grpSp>
        <p:nvGrpSpPr>
          <p:cNvPr id="125" name="Google Shape;125;g300330c174a_0_13"/>
          <p:cNvGrpSpPr/>
          <p:nvPr/>
        </p:nvGrpSpPr>
        <p:grpSpPr>
          <a:xfrm>
            <a:off x="7085049" y="3429000"/>
            <a:ext cx="3793500" cy="5107075"/>
            <a:chOff x="6837499" y="3429000"/>
            <a:chExt cx="3793500" cy="5107075"/>
          </a:xfrm>
        </p:grpSpPr>
        <p:sp>
          <p:nvSpPr>
            <p:cNvPr id="126" name="Google Shape;126;g300330c174a_0_13"/>
            <p:cNvSpPr/>
            <p:nvPr/>
          </p:nvSpPr>
          <p:spPr>
            <a:xfrm>
              <a:off x="7039245" y="3429000"/>
              <a:ext cx="3390000" cy="3390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Helvetica Neue"/>
                  <a:ea typeface="Helvetica Neue"/>
                  <a:cs typeface="Helvetica Neue"/>
                  <a:sym typeface="Helvetica Neue"/>
                </a:rPr>
                <a:t>7500+</a:t>
              </a:r>
              <a:endParaRPr b="1" i="0" sz="4000" u="none" cap="none" strike="noStrike">
                <a:solidFill>
                  <a:schemeClr val="lt1"/>
                </a:solidFill>
                <a:latin typeface="Helvetica Neue"/>
                <a:ea typeface="Helvetica Neue"/>
                <a:cs typeface="Helvetica Neue"/>
                <a:sym typeface="Helvetica Neue"/>
              </a:endParaRPr>
            </a:p>
          </p:txBody>
        </p:sp>
        <p:sp>
          <p:nvSpPr>
            <p:cNvPr id="127" name="Google Shape;127;g300330c174a_0_13"/>
            <p:cNvSpPr txBox="1"/>
            <p:nvPr/>
          </p:nvSpPr>
          <p:spPr>
            <a:xfrm>
              <a:off x="6837499" y="7181575"/>
              <a:ext cx="3793500" cy="1354500"/>
            </a:xfrm>
            <a:prstGeom prst="rect">
              <a:avLst/>
            </a:prstGeom>
            <a:noFill/>
            <a:ln>
              <a:noFill/>
            </a:ln>
          </p:spPr>
          <p:txBody>
            <a:bodyPr anchorCtr="0" anchor="t" bIns="91425" lIns="91425" spcFirstLastPara="1" rIns="91425" wrap="square" tIns="91425">
              <a:spAutoFit/>
            </a:bodyPr>
            <a:lstStyle/>
            <a:p>
              <a:pPr indent="0" lvl="0" marL="0" marR="0" rtl="0" algn="ctr">
                <a:lnSpc>
                  <a:spcPct val="140015"/>
                </a:lnSpc>
                <a:spcBef>
                  <a:spcPts val="0"/>
                </a:spcBef>
                <a:spcAft>
                  <a:spcPts val="0"/>
                </a:spcAft>
                <a:buClr>
                  <a:srgbClr val="000000"/>
                </a:buClr>
                <a:buSzPts val="2000"/>
                <a:buFont typeface="Arial"/>
                <a:buNone/>
              </a:pPr>
              <a:r>
                <a:rPr b="1" i="0" lang="en-US" sz="2000" u="none" cap="none" strike="noStrike">
                  <a:solidFill>
                    <a:schemeClr val="dk2"/>
                  </a:solidFill>
                  <a:latin typeface="Helvetica Neue"/>
                  <a:ea typeface="Helvetica Neue"/>
                  <a:cs typeface="Helvetica Neue"/>
                  <a:sym typeface="Helvetica Neue"/>
                </a:rPr>
                <a:t> 5B+ data points across 7.5K+ assets have been processed to deliver Insights.</a:t>
              </a:r>
              <a:endParaRPr b="1" i="0" sz="2000" u="none" cap="none" strike="noStrike">
                <a:solidFill>
                  <a:schemeClr val="dk2"/>
                </a:solidFill>
                <a:latin typeface="Helvetica Neue"/>
                <a:ea typeface="Helvetica Neue"/>
                <a:cs typeface="Helvetica Neue"/>
                <a:sym typeface="Helvetica Neue"/>
              </a:endParaRPr>
            </a:p>
          </p:txBody>
        </p:sp>
      </p:grpSp>
      <p:grpSp>
        <p:nvGrpSpPr>
          <p:cNvPr id="128" name="Google Shape;128;g300330c174a_0_13"/>
          <p:cNvGrpSpPr/>
          <p:nvPr/>
        </p:nvGrpSpPr>
        <p:grpSpPr>
          <a:xfrm>
            <a:off x="11261650" y="3429000"/>
            <a:ext cx="5346300" cy="5107075"/>
            <a:chOff x="11014100" y="3429000"/>
            <a:chExt cx="5346300" cy="5107075"/>
          </a:xfrm>
        </p:grpSpPr>
        <p:sp>
          <p:nvSpPr>
            <p:cNvPr id="129" name="Google Shape;129;g300330c174a_0_13"/>
            <p:cNvSpPr/>
            <p:nvPr/>
          </p:nvSpPr>
          <p:spPr>
            <a:xfrm>
              <a:off x="11992240" y="3429000"/>
              <a:ext cx="3390000" cy="3390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Helvetica Neue"/>
                  <a:ea typeface="Helvetica Neue"/>
                  <a:cs typeface="Helvetica Neue"/>
                  <a:sym typeface="Helvetica Neue"/>
                </a:rPr>
                <a:t>1000+</a:t>
              </a:r>
              <a:endParaRPr b="1" i="0" sz="4000" u="none" cap="none" strike="noStrike">
                <a:solidFill>
                  <a:schemeClr val="lt1"/>
                </a:solidFill>
                <a:latin typeface="Helvetica Neue"/>
                <a:ea typeface="Helvetica Neue"/>
                <a:cs typeface="Helvetica Neue"/>
                <a:sym typeface="Helvetica Neue"/>
              </a:endParaRPr>
            </a:p>
          </p:txBody>
        </p:sp>
        <p:sp>
          <p:nvSpPr>
            <p:cNvPr id="130" name="Google Shape;130;g300330c174a_0_13"/>
            <p:cNvSpPr txBox="1"/>
            <p:nvPr/>
          </p:nvSpPr>
          <p:spPr>
            <a:xfrm>
              <a:off x="11014100" y="7181575"/>
              <a:ext cx="5346300" cy="1354500"/>
            </a:xfrm>
            <a:prstGeom prst="rect">
              <a:avLst/>
            </a:prstGeom>
            <a:noFill/>
            <a:ln>
              <a:noFill/>
            </a:ln>
          </p:spPr>
          <p:txBody>
            <a:bodyPr anchorCtr="0" anchor="t" bIns="91425" lIns="91425" spcFirstLastPara="1" rIns="91425" wrap="square" tIns="91425">
              <a:spAutoFit/>
            </a:bodyPr>
            <a:lstStyle/>
            <a:p>
              <a:pPr indent="0" lvl="0" marL="0" marR="0" rtl="0" algn="ctr">
                <a:lnSpc>
                  <a:spcPct val="140015"/>
                </a:lnSpc>
                <a:spcBef>
                  <a:spcPts val="0"/>
                </a:spcBef>
                <a:spcAft>
                  <a:spcPts val="0"/>
                </a:spcAft>
                <a:buClr>
                  <a:srgbClr val="000000"/>
                </a:buClr>
                <a:buSzPts val="2000"/>
                <a:buFont typeface="Arial"/>
                <a:buNone/>
              </a:pPr>
              <a:r>
                <a:rPr b="1" i="0" lang="en-US" sz="2000" u="none" cap="none" strike="noStrike">
                  <a:solidFill>
                    <a:schemeClr val="dk2"/>
                  </a:solidFill>
                  <a:latin typeface="Helvetica Neue"/>
                  <a:ea typeface="Helvetica Neue"/>
                  <a:cs typeface="Helvetica Neue"/>
                  <a:sym typeface="Helvetica Neue"/>
                </a:rPr>
                <a:t>The industry is new. Our product has learnt to evolve with our clients. We have processed 1000+ metrics in real-time.</a:t>
              </a:r>
              <a:endParaRPr b="1" i="0" sz="2000" u="none" cap="none" strike="noStrike">
                <a:solidFill>
                  <a:schemeClr val="dk2"/>
                </a:solidFill>
                <a:latin typeface="Helvetica Neue"/>
                <a:ea typeface="Helvetica Neue"/>
                <a:cs typeface="Helvetica Neue"/>
                <a:sym typeface="Helvetica Neue"/>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4" name="Shape 134"/>
        <p:cNvGrpSpPr/>
        <p:nvPr/>
      </p:nvGrpSpPr>
      <p:grpSpPr>
        <a:xfrm>
          <a:off x="0" y="0"/>
          <a:ext cx="0" cy="0"/>
          <a:chOff x="0" y="0"/>
          <a:chExt cx="0" cy="0"/>
        </a:xfrm>
      </p:grpSpPr>
      <p:sp>
        <p:nvSpPr>
          <p:cNvPr id="135" name="Google Shape;135;g300330c174a_0_58"/>
          <p:cNvSpPr/>
          <p:nvPr/>
        </p:nvSpPr>
        <p:spPr>
          <a:xfrm>
            <a:off x="3636912" y="4398800"/>
            <a:ext cx="4917234" cy="4684704"/>
          </a:xfrm>
          <a:custGeom>
            <a:rect b="b" l="l" r="r" t="t"/>
            <a:pathLst>
              <a:path extrusionOk="0" h="1993491" w="2092440">
                <a:moveTo>
                  <a:pt x="0" y="0"/>
                </a:moveTo>
                <a:lnTo>
                  <a:pt x="2092440" y="0"/>
                </a:lnTo>
                <a:lnTo>
                  <a:pt x="2092440" y="1993491"/>
                </a:lnTo>
                <a:lnTo>
                  <a:pt x="0" y="1993491"/>
                </a:lnTo>
                <a:close/>
              </a:path>
            </a:pathLst>
          </a:custGeom>
          <a:solidFill>
            <a:srgbClr val="055087"/>
          </a:solidFill>
          <a:ln>
            <a:noFill/>
          </a:ln>
        </p:spPr>
      </p:sp>
      <p:sp>
        <p:nvSpPr>
          <p:cNvPr id="136" name="Google Shape;136;g300330c174a_0_58"/>
          <p:cNvSpPr/>
          <p:nvPr/>
        </p:nvSpPr>
        <p:spPr>
          <a:xfrm>
            <a:off x="4743712" y="3047540"/>
            <a:ext cx="2698750" cy="2698739"/>
          </a:xfrm>
          <a:custGeom>
            <a:rect b="b" l="l" r="r" t="t"/>
            <a:pathLst>
              <a:path extrusionOk="0"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rotWithShape="1">
            <a:blip r:embed="rId3">
              <a:alphaModFix/>
            </a:blip>
            <a:stretch>
              <a:fillRect b="-28635"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g300330c174a_0_58"/>
          <p:cNvSpPr/>
          <p:nvPr/>
        </p:nvSpPr>
        <p:spPr>
          <a:xfrm>
            <a:off x="9733859" y="4398816"/>
            <a:ext cx="4917234" cy="4684704"/>
          </a:xfrm>
          <a:custGeom>
            <a:rect b="b" l="l" r="r" t="t"/>
            <a:pathLst>
              <a:path extrusionOk="0" h="1993491" w="2092440">
                <a:moveTo>
                  <a:pt x="0" y="0"/>
                </a:moveTo>
                <a:lnTo>
                  <a:pt x="2092440" y="0"/>
                </a:lnTo>
                <a:lnTo>
                  <a:pt x="2092440" y="1993491"/>
                </a:lnTo>
                <a:lnTo>
                  <a:pt x="0" y="1993491"/>
                </a:lnTo>
                <a:close/>
              </a:path>
            </a:pathLst>
          </a:custGeom>
          <a:solidFill>
            <a:srgbClr val="055087"/>
          </a:solidFill>
          <a:ln>
            <a:noFill/>
          </a:ln>
        </p:spPr>
      </p:sp>
      <p:sp>
        <p:nvSpPr>
          <p:cNvPr id="138" name="Google Shape;138;g300330c174a_0_58"/>
          <p:cNvSpPr/>
          <p:nvPr/>
        </p:nvSpPr>
        <p:spPr>
          <a:xfrm>
            <a:off x="10840659" y="3047557"/>
            <a:ext cx="2698750" cy="2698739"/>
          </a:xfrm>
          <a:custGeom>
            <a:rect b="b" l="l" r="r" t="t"/>
            <a:pathLst>
              <a:path extrusionOk="0"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rotWithShape="1">
            <a:blip r:embed="rId4">
              <a:alphaModFix/>
            </a:blip>
            <a:stretch>
              <a:fillRect b="-11884"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g300330c174a_0_58"/>
          <p:cNvSpPr txBox="1"/>
          <p:nvPr/>
        </p:nvSpPr>
        <p:spPr>
          <a:xfrm>
            <a:off x="3961215" y="6019528"/>
            <a:ext cx="4267500" cy="461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3000"/>
              <a:buFont typeface="Arial"/>
              <a:buNone/>
            </a:pPr>
            <a:r>
              <a:rPr b="1" i="0" lang="en-US" sz="3000" u="none" cap="none" strike="noStrike">
                <a:solidFill>
                  <a:srgbClr val="FFFFFF"/>
                </a:solidFill>
                <a:latin typeface="Helvetica Neue"/>
                <a:ea typeface="Helvetica Neue"/>
                <a:cs typeface="Helvetica Neue"/>
                <a:sym typeface="Helvetica Neue"/>
              </a:rPr>
              <a:t>Arjun Sinha Roy </a:t>
            </a:r>
            <a:endParaRPr b="0" i="0" sz="1400" u="none" cap="none" strike="noStrike">
              <a:solidFill>
                <a:srgbClr val="000000"/>
              </a:solidFill>
              <a:latin typeface="Helvetica Neue"/>
              <a:ea typeface="Helvetica Neue"/>
              <a:cs typeface="Helvetica Neue"/>
              <a:sym typeface="Helvetica Neue"/>
            </a:endParaRPr>
          </a:p>
        </p:txBody>
      </p:sp>
      <p:sp>
        <p:nvSpPr>
          <p:cNvPr id="140" name="Google Shape;140;g300330c174a_0_58"/>
          <p:cNvSpPr txBox="1"/>
          <p:nvPr/>
        </p:nvSpPr>
        <p:spPr>
          <a:xfrm>
            <a:off x="10058162" y="6019545"/>
            <a:ext cx="4267500" cy="461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3000"/>
              <a:buFont typeface="Arial"/>
              <a:buNone/>
            </a:pPr>
            <a:r>
              <a:rPr b="1" i="0" lang="en-US" sz="3000" u="none" cap="none" strike="noStrike">
                <a:solidFill>
                  <a:srgbClr val="FFFFFF"/>
                </a:solidFill>
                <a:latin typeface="Helvetica Neue"/>
                <a:ea typeface="Helvetica Neue"/>
                <a:cs typeface="Helvetica Neue"/>
                <a:sym typeface="Helvetica Neue"/>
              </a:rPr>
              <a:t>Anirudh Ramesh </a:t>
            </a:r>
            <a:endParaRPr b="0" i="0" sz="1400" u="none" cap="none" strike="noStrike">
              <a:solidFill>
                <a:srgbClr val="000000"/>
              </a:solidFill>
              <a:latin typeface="Helvetica Neue"/>
              <a:ea typeface="Helvetica Neue"/>
              <a:cs typeface="Helvetica Neue"/>
              <a:sym typeface="Helvetica Neue"/>
            </a:endParaRPr>
          </a:p>
        </p:txBody>
      </p:sp>
      <p:sp>
        <p:nvSpPr>
          <p:cNvPr id="141" name="Google Shape;141;g300330c174a_0_58"/>
          <p:cNvSpPr txBox="1"/>
          <p:nvPr/>
        </p:nvSpPr>
        <p:spPr>
          <a:xfrm>
            <a:off x="3961215" y="6675305"/>
            <a:ext cx="4267500" cy="323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2100"/>
              <a:buFont typeface="Arial"/>
              <a:buNone/>
            </a:pPr>
            <a:r>
              <a:rPr b="0" i="0" lang="en-US" sz="2100" u="none" cap="none" strike="noStrike">
                <a:solidFill>
                  <a:srgbClr val="FFFFFF"/>
                </a:solidFill>
                <a:latin typeface="Helvetica Neue"/>
                <a:ea typeface="Helvetica Neue"/>
                <a:cs typeface="Helvetica Neue"/>
                <a:sym typeface="Helvetica Neue"/>
              </a:rPr>
              <a:t>CEO &amp; CO-FOUNDER</a:t>
            </a:r>
            <a:endParaRPr b="0" i="0" sz="1400" u="none" cap="none" strike="noStrike">
              <a:solidFill>
                <a:srgbClr val="000000"/>
              </a:solidFill>
              <a:latin typeface="Helvetica Neue"/>
              <a:ea typeface="Helvetica Neue"/>
              <a:cs typeface="Helvetica Neue"/>
              <a:sym typeface="Helvetica Neue"/>
            </a:endParaRPr>
          </a:p>
        </p:txBody>
      </p:sp>
      <p:sp>
        <p:nvSpPr>
          <p:cNvPr id="142" name="Google Shape;142;g300330c174a_0_58"/>
          <p:cNvSpPr txBox="1"/>
          <p:nvPr/>
        </p:nvSpPr>
        <p:spPr>
          <a:xfrm>
            <a:off x="10058162" y="6675321"/>
            <a:ext cx="4267500" cy="323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2100"/>
              <a:buFont typeface="Arial"/>
              <a:buNone/>
            </a:pPr>
            <a:r>
              <a:rPr b="0" i="0" lang="en-US" sz="2100" u="none" cap="none" strike="noStrike">
                <a:solidFill>
                  <a:srgbClr val="FFFFFF"/>
                </a:solidFill>
                <a:latin typeface="Helvetica Neue"/>
                <a:ea typeface="Helvetica Neue"/>
                <a:cs typeface="Helvetica Neue"/>
                <a:sym typeface="Helvetica Neue"/>
              </a:rPr>
              <a:t>CTO &amp; CO-FOUNDER</a:t>
            </a:r>
            <a:endParaRPr b="0" i="0" sz="1400" u="none" cap="none" strike="noStrike">
              <a:solidFill>
                <a:srgbClr val="000000"/>
              </a:solidFill>
              <a:latin typeface="Helvetica Neue"/>
              <a:ea typeface="Helvetica Neue"/>
              <a:cs typeface="Helvetica Neue"/>
              <a:sym typeface="Helvetica Neue"/>
            </a:endParaRPr>
          </a:p>
        </p:txBody>
      </p:sp>
      <p:cxnSp>
        <p:nvCxnSpPr>
          <p:cNvPr id="143" name="Google Shape;143;g300330c174a_0_58"/>
          <p:cNvCxnSpPr/>
          <p:nvPr/>
        </p:nvCxnSpPr>
        <p:spPr>
          <a:xfrm>
            <a:off x="5209750" y="7350856"/>
            <a:ext cx="1770600" cy="0"/>
          </a:xfrm>
          <a:prstGeom prst="straightConnector1">
            <a:avLst/>
          </a:prstGeom>
          <a:noFill/>
          <a:ln cap="flat" cmpd="sng" w="9525">
            <a:solidFill>
              <a:srgbClr val="FFFFFF">
                <a:alpha val="43137"/>
              </a:srgbClr>
            </a:solidFill>
            <a:prstDash val="solid"/>
            <a:round/>
            <a:headEnd len="sm" w="sm" type="none"/>
            <a:tailEnd len="sm" w="sm" type="none"/>
          </a:ln>
        </p:spPr>
      </p:cxnSp>
      <p:cxnSp>
        <p:nvCxnSpPr>
          <p:cNvPr id="144" name="Google Shape;144;g300330c174a_0_58"/>
          <p:cNvCxnSpPr/>
          <p:nvPr/>
        </p:nvCxnSpPr>
        <p:spPr>
          <a:xfrm>
            <a:off x="11306698" y="7381606"/>
            <a:ext cx="1770600" cy="0"/>
          </a:xfrm>
          <a:prstGeom prst="straightConnector1">
            <a:avLst/>
          </a:prstGeom>
          <a:noFill/>
          <a:ln cap="flat" cmpd="sng" w="9525">
            <a:solidFill>
              <a:srgbClr val="FFFFFF">
                <a:alpha val="43137"/>
              </a:srgbClr>
            </a:solidFill>
            <a:prstDash val="solid"/>
            <a:round/>
            <a:headEnd len="sm" w="sm" type="none"/>
            <a:tailEnd len="sm" w="sm" type="none"/>
          </a:ln>
        </p:spPr>
      </p:cxnSp>
      <p:sp>
        <p:nvSpPr>
          <p:cNvPr id="145" name="Google Shape;145;g300330c174a_0_58"/>
          <p:cNvSpPr txBox="1"/>
          <p:nvPr/>
        </p:nvSpPr>
        <p:spPr>
          <a:xfrm>
            <a:off x="3961215" y="7571606"/>
            <a:ext cx="4267500" cy="1353900"/>
          </a:xfrm>
          <a:prstGeom prst="rect">
            <a:avLst/>
          </a:prstGeom>
          <a:noFill/>
          <a:ln>
            <a:noFill/>
          </a:ln>
        </p:spPr>
        <p:txBody>
          <a:bodyPr anchorCtr="0" anchor="t" bIns="0" lIns="0" spcFirstLastPara="1" rIns="0" wrap="square" tIns="0">
            <a:spAutoFit/>
          </a:bodyPr>
          <a:lstStyle/>
          <a:p>
            <a:pPr indent="0" lvl="0" marL="0" marR="0" rtl="0" algn="ctr">
              <a:lnSpc>
                <a:spcPct val="150031"/>
              </a:lnSpc>
              <a:spcBef>
                <a:spcPts val="0"/>
              </a:spcBef>
              <a:spcAft>
                <a:spcPts val="0"/>
              </a:spcAft>
              <a:buClr>
                <a:srgbClr val="000000"/>
              </a:buClr>
              <a:buSzPts val="1599"/>
              <a:buFont typeface="Arial"/>
              <a:buNone/>
            </a:pPr>
            <a:r>
              <a:rPr b="0" i="0" lang="en-US" sz="1599" u="none" cap="none" strike="noStrike">
                <a:solidFill>
                  <a:srgbClr val="FFFFFF"/>
                </a:solidFill>
                <a:latin typeface="Helvetica Neue"/>
                <a:ea typeface="Helvetica Neue"/>
                <a:cs typeface="Helvetica Neue"/>
                <a:sym typeface="Helvetica Neue"/>
              </a:rPr>
              <a:t>BITS Pilani 1994-1999 </a:t>
            </a:r>
            <a:endParaRPr b="0" i="0" sz="1400" u="none" cap="none" strike="noStrike">
              <a:solidFill>
                <a:srgbClr val="000000"/>
              </a:solidFill>
              <a:latin typeface="Helvetica Neue"/>
              <a:ea typeface="Helvetica Neue"/>
              <a:cs typeface="Helvetica Neue"/>
              <a:sym typeface="Helvetica Neue"/>
            </a:endParaRPr>
          </a:p>
          <a:p>
            <a:pPr indent="0" lvl="0" marL="0" marR="0" rtl="0" algn="ctr">
              <a:lnSpc>
                <a:spcPct val="150031"/>
              </a:lnSpc>
              <a:spcBef>
                <a:spcPts val="0"/>
              </a:spcBef>
              <a:spcAft>
                <a:spcPts val="0"/>
              </a:spcAft>
              <a:buClr>
                <a:srgbClr val="000000"/>
              </a:buClr>
              <a:buSzPts val="1599"/>
              <a:buFont typeface="Arial"/>
              <a:buNone/>
            </a:pPr>
            <a:r>
              <a:rPr b="0" i="0" lang="en-US" sz="1599" u="none" cap="none" strike="noStrike">
                <a:solidFill>
                  <a:srgbClr val="FFFFFF"/>
                </a:solidFill>
                <a:latin typeface="Helvetica Neue"/>
                <a:ea typeface="Helvetica Neue"/>
                <a:cs typeface="Helvetica Neue"/>
                <a:sym typeface="Helvetica Neue"/>
              </a:rPr>
              <a:t>Economics + Mechanical Engineering, </a:t>
            </a:r>
            <a:endParaRPr b="0" i="0" sz="1400" u="none" cap="none" strike="noStrike">
              <a:solidFill>
                <a:srgbClr val="000000"/>
              </a:solidFill>
              <a:latin typeface="Helvetica Neue"/>
              <a:ea typeface="Helvetica Neue"/>
              <a:cs typeface="Helvetica Neue"/>
              <a:sym typeface="Helvetica Neue"/>
            </a:endParaRPr>
          </a:p>
          <a:p>
            <a:pPr indent="0" lvl="0" marL="0" marR="0" rtl="0" algn="ctr">
              <a:lnSpc>
                <a:spcPct val="150031"/>
              </a:lnSpc>
              <a:spcBef>
                <a:spcPts val="0"/>
              </a:spcBef>
              <a:spcAft>
                <a:spcPts val="0"/>
              </a:spcAft>
              <a:buClr>
                <a:srgbClr val="000000"/>
              </a:buClr>
              <a:buSzPts val="1599"/>
              <a:buFont typeface="Arial"/>
              <a:buNone/>
            </a:pPr>
            <a:r>
              <a:rPr b="0" i="0" lang="en-US" sz="1599" u="none" cap="none" strike="noStrike">
                <a:solidFill>
                  <a:srgbClr val="FFFFFF"/>
                </a:solidFill>
                <a:latin typeface="Helvetica Neue"/>
                <a:ea typeface="Helvetica Neue"/>
                <a:cs typeface="Helvetica Neue"/>
                <a:sym typeface="Helvetica Neue"/>
              </a:rPr>
              <a:t>20 years in telecommunication, IoT, energy efficiency, renewable energy. </a:t>
            </a:r>
            <a:endParaRPr b="0" i="0" sz="1400" u="none" cap="none" strike="noStrike">
              <a:solidFill>
                <a:srgbClr val="000000"/>
              </a:solidFill>
              <a:latin typeface="Helvetica Neue"/>
              <a:ea typeface="Helvetica Neue"/>
              <a:cs typeface="Helvetica Neue"/>
              <a:sym typeface="Helvetica Neue"/>
            </a:endParaRPr>
          </a:p>
        </p:txBody>
      </p:sp>
      <p:sp>
        <p:nvSpPr>
          <p:cNvPr id="146" name="Google Shape;146;g300330c174a_0_58"/>
          <p:cNvSpPr txBox="1"/>
          <p:nvPr/>
        </p:nvSpPr>
        <p:spPr>
          <a:xfrm>
            <a:off x="10058162" y="7592831"/>
            <a:ext cx="4432500" cy="1353900"/>
          </a:xfrm>
          <a:prstGeom prst="rect">
            <a:avLst/>
          </a:prstGeom>
          <a:noFill/>
          <a:ln>
            <a:noFill/>
          </a:ln>
        </p:spPr>
        <p:txBody>
          <a:bodyPr anchorCtr="0" anchor="t" bIns="0" lIns="0" spcFirstLastPara="1" rIns="0" wrap="square" tIns="0">
            <a:spAutoFit/>
          </a:bodyPr>
          <a:lstStyle/>
          <a:p>
            <a:pPr indent="0" lvl="0" marL="0" marR="0" rtl="0" algn="ctr">
              <a:lnSpc>
                <a:spcPct val="150031"/>
              </a:lnSpc>
              <a:spcBef>
                <a:spcPts val="0"/>
              </a:spcBef>
              <a:spcAft>
                <a:spcPts val="0"/>
              </a:spcAft>
              <a:buClr>
                <a:srgbClr val="000000"/>
              </a:buClr>
              <a:buSzPts val="1599"/>
              <a:buFont typeface="Arial"/>
              <a:buNone/>
            </a:pPr>
            <a:r>
              <a:rPr b="0" i="0" lang="en-US" sz="1599" u="none" cap="none" strike="noStrike">
                <a:solidFill>
                  <a:srgbClr val="FFFFFF"/>
                </a:solidFill>
                <a:latin typeface="Helvetica Neue"/>
                <a:ea typeface="Helvetica Neue"/>
                <a:cs typeface="Helvetica Neue"/>
                <a:sym typeface="Helvetica Neue"/>
              </a:rPr>
              <a:t>BITS Pilani 2012-2016 </a:t>
            </a:r>
            <a:endParaRPr b="0" i="0" sz="1400" u="none" cap="none" strike="noStrike">
              <a:solidFill>
                <a:srgbClr val="000000"/>
              </a:solidFill>
              <a:latin typeface="Helvetica Neue"/>
              <a:ea typeface="Helvetica Neue"/>
              <a:cs typeface="Helvetica Neue"/>
              <a:sym typeface="Helvetica Neue"/>
            </a:endParaRPr>
          </a:p>
          <a:p>
            <a:pPr indent="0" lvl="0" marL="0" marR="0" rtl="0" algn="ctr">
              <a:lnSpc>
                <a:spcPct val="150031"/>
              </a:lnSpc>
              <a:spcBef>
                <a:spcPts val="0"/>
              </a:spcBef>
              <a:spcAft>
                <a:spcPts val="0"/>
              </a:spcAft>
              <a:buClr>
                <a:srgbClr val="000000"/>
              </a:buClr>
              <a:buSzPts val="1599"/>
              <a:buFont typeface="Arial"/>
              <a:buNone/>
            </a:pPr>
            <a:r>
              <a:rPr b="0" i="0" lang="en-US" sz="1599" u="none" cap="none" strike="noStrike">
                <a:solidFill>
                  <a:srgbClr val="FFFFFF"/>
                </a:solidFill>
                <a:latin typeface="Helvetica Neue"/>
                <a:ea typeface="Helvetica Neue"/>
                <a:cs typeface="Helvetica Neue"/>
                <a:sym typeface="Helvetica Neue"/>
              </a:rPr>
              <a:t>Electrical and Electronics Engineering, </a:t>
            </a:r>
            <a:endParaRPr b="0" i="0" sz="1400" u="none" cap="none" strike="noStrike">
              <a:solidFill>
                <a:srgbClr val="000000"/>
              </a:solidFill>
              <a:latin typeface="Helvetica Neue"/>
              <a:ea typeface="Helvetica Neue"/>
              <a:cs typeface="Helvetica Neue"/>
              <a:sym typeface="Helvetica Neue"/>
            </a:endParaRPr>
          </a:p>
          <a:p>
            <a:pPr indent="0" lvl="0" marL="0" marR="0" rtl="0" algn="ctr">
              <a:lnSpc>
                <a:spcPct val="150031"/>
              </a:lnSpc>
              <a:spcBef>
                <a:spcPts val="0"/>
              </a:spcBef>
              <a:spcAft>
                <a:spcPts val="0"/>
              </a:spcAft>
              <a:buClr>
                <a:srgbClr val="000000"/>
              </a:buClr>
              <a:buSzPts val="1599"/>
              <a:buFont typeface="Arial"/>
              <a:buNone/>
            </a:pPr>
            <a:r>
              <a:rPr b="0" i="0" lang="en-US" sz="1599" u="none" cap="none" strike="noStrike">
                <a:solidFill>
                  <a:srgbClr val="FFFFFF"/>
                </a:solidFill>
                <a:latin typeface="Helvetica Neue"/>
                <a:ea typeface="Helvetica Neue"/>
                <a:cs typeface="Helvetica Neue"/>
                <a:sym typeface="Helvetica Neue"/>
              </a:rPr>
              <a:t>5 years in electronic product development for sports, defense, and energy &amp; power</a:t>
            </a:r>
            <a:endParaRPr b="0" i="0" sz="1400" u="none" cap="none" strike="noStrike">
              <a:solidFill>
                <a:srgbClr val="000000"/>
              </a:solidFill>
              <a:latin typeface="Helvetica Neue"/>
              <a:ea typeface="Helvetica Neue"/>
              <a:cs typeface="Helvetica Neue"/>
              <a:sym typeface="Helvetica Neue"/>
            </a:endParaRPr>
          </a:p>
        </p:txBody>
      </p:sp>
      <p:sp>
        <p:nvSpPr>
          <p:cNvPr id="147" name="Google Shape;147;g300330c174a_0_58"/>
          <p:cNvSpPr txBox="1"/>
          <p:nvPr/>
        </p:nvSpPr>
        <p:spPr>
          <a:xfrm>
            <a:off x="793750" y="1706550"/>
            <a:ext cx="8394000" cy="1803092"/>
          </a:xfrm>
          <a:prstGeom prst="rect">
            <a:avLst/>
          </a:prstGeom>
          <a:noFill/>
          <a:ln>
            <a:noFill/>
          </a:ln>
        </p:spPr>
        <p:txBody>
          <a:bodyPr anchorCtr="0" anchor="t" bIns="91425" lIns="91425" spcFirstLastPara="1" rIns="91425" wrap="square" tIns="91425">
            <a:spAutoFit/>
          </a:bodyPr>
          <a:lstStyle/>
          <a:p>
            <a:pPr indent="0" lvl="0" marL="0" marR="0" rtl="0" algn="l">
              <a:lnSpc>
                <a:spcPct val="140002"/>
              </a:lnSpc>
              <a:spcBef>
                <a:spcPts val="0"/>
              </a:spcBef>
              <a:spcAft>
                <a:spcPts val="0"/>
              </a:spcAft>
              <a:buClr>
                <a:srgbClr val="000000"/>
              </a:buClr>
              <a:buSzPts val="7512"/>
              <a:buFont typeface="Arial"/>
              <a:buNone/>
            </a:pPr>
            <a:r>
              <a:rPr b="1" i="0" lang="en-US" sz="7512" u="none" cap="none" strike="noStrike">
                <a:solidFill>
                  <a:schemeClr val="accent1"/>
                </a:solidFill>
                <a:latin typeface="Helvetica Neue"/>
                <a:ea typeface="Helvetica Neue"/>
                <a:cs typeface="Helvetica Neue"/>
                <a:sym typeface="Helvetica Neue"/>
              </a:rPr>
              <a:t>Our Founders</a:t>
            </a:r>
            <a:endParaRPr b="1" i="0" sz="1400" u="none" cap="none" strike="noStrike">
              <a:solidFill>
                <a:schemeClr val="accent1"/>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g300330c174a_0_365"/>
          <p:cNvSpPr txBox="1"/>
          <p:nvPr/>
        </p:nvSpPr>
        <p:spPr>
          <a:xfrm>
            <a:off x="877701" y="3144150"/>
            <a:ext cx="14491200" cy="1585500"/>
          </a:xfrm>
          <a:prstGeom prst="rect">
            <a:avLst/>
          </a:prstGeom>
          <a:noFill/>
          <a:ln>
            <a:noFill/>
          </a:ln>
        </p:spPr>
        <p:txBody>
          <a:bodyPr anchorCtr="0" anchor="t" bIns="0" lIns="0" spcFirstLastPara="1" rIns="0" wrap="square" tIns="0">
            <a:spAutoFit/>
          </a:bodyPr>
          <a:lstStyle/>
          <a:p>
            <a:pPr indent="0" lvl="0" marL="0" marR="0" rtl="0" algn="l">
              <a:lnSpc>
                <a:spcPct val="156025"/>
              </a:lnSpc>
              <a:spcBef>
                <a:spcPts val="0"/>
              </a:spcBef>
              <a:spcAft>
                <a:spcPts val="0"/>
              </a:spcAft>
              <a:buClr>
                <a:srgbClr val="000000"/>
              </a:buClr>
              <a:buSzPts val="2500"/>
              <a:buFont typeface="Arial"/>
              <a:buNone/>
            </a:pPr>
            <a:r>
              <a:rPr b="0" i="0" lang="en-US" sz="2500" u="none" cap="none" strike="noStrike">
                <a:solidFill>
                  <a:srgbClr val="055087"/>
                </a:solidFill>
                <a:latin typeface="Helvetica Neue"/>
                <a:ea typeface="Helvetica Neue"/>
                <a:cs typeface="Helvetica Neue"/>
                <a:sym typeface="Helvetica Neue"/>
              </a:rPr>
              <a:t>Preksha is our SaaS offering that simplifies the process of working with batteries and their data.</a:t>
            </a:r>
            <a:endParaRPr b="0" i="0" sz="2500" u="none" cap="none" strike="noStrike">
              <a:solidFill>
                <a:srgbClr val="055087"/>
              </a:solidFill>
              <a:latin typeface="Helvetica Neue"/>
              <a:ea typeface="Helvetica Neue"/>
              <a:cs typeface="Helvetica Neue"/>
              <a:sym typeface="Helvetica Neue"/>
            </a:endParaRPr>
          </a:p>
          <a:p>
            <a:pPr indent="0" lvl="0" marL="0" marR="0" rtl="0" algn="l">
              <a:lnSpc>
                <a:spcPct val="156025"/>
              </a:lnSpc>
              <a:spcBef>
                <a:spcPts val="0"/>
              </a:spcBef>
              <a:spcAft>
                <a:spcPts val="0"/>
              </a:spcAft>
              <a:buClr>
                <a:srgbClr val="000000"/>
              </a:buClr>
              <a:buSzPts val="2500"/>
              <a:buFont typeface="Arial"/>
              <a:buNone/>
            </a:pPr>
            <a:r>
              <a:rPr b="0" i="0" lang="en-US" sz="2500" u="none" cap="none" strike="noStrike">
                <a:solidFill>
                  <a:srgbClr val="055087"/>
                </a:solidFill>
                <a:latin typeface="Helvetica Neue"/>
                <a:ea typeface="Helvetica Neue"/>
                <a:cs typeface="Helvetica Neue"/>
                <a:sym typeface="Helvetica Neue"/>
              </a:rPr>
              <a:t>Accessible via web and mobile, it allows you to be in control of your batteries, understand insights, and to use those insights to safely and optimally conduct your operations.</a:t>
            </a:r>
            <a:endParaRPr b="0" i="0" sz="2500" u="none" cap="none" strike="noStrike">
              <a:solidFill>
                <a:srgbClr val="055087"/>
              </a:solidFill>
              <a:latin typeface="Helvetica Neue"/>
              <a:ea typeface="Helvetica Neue"/>
              <a:cs typeface="Helvetica Neue"/>
              <a:sym typeface="Helvetica Neue"/>
            </a:endParaRPr>
          </a:p>
        </p:txBody>
      </p:sp>
      <p:sp>
        <p:nvSpPr>
          <p:cNvPr id="153" name="Google Shape;153;g300330c174a_0_365"/>
          <p:cNvSpPr txBox="1"/>
          <p:nvPr/>
        </p:nvSpPr>
        <p:spPr>
          <a:xfrm>
            <a:off x="877700" y="1762813"/>
            <a:ext cx="16705800" cy="1618456"/>
          </a:xfrm>
          <a:prstGeom prst="rect">
            <a:avLst/>
          </a:prstGeom>
          <a:noFill/>
          <a:ln>
            <a:noFill/>
          </a:ln>
        </p:spPr>
        <p:txBody>
          <a:bodyPr anchorCtr="0" anchor="t" bIns="0" lIns="0" spcFirstLastPara="1" rIns="0" wrap="square" tIns="0">
            <a:spAutoFit/>
          </a:bodyPr>
          <a:lstStyle/>
          <a:p>
            <a:pPr indent="0" lvl="0" marL="0" marR="0" rtl="0" algn="l">
              <a:lnSpc>
                <a:spcPct val="140002"/>
              </a:lnSpc>
              <a:spcBef>
                <a:spcPts val="0"/>
              </a:spcBef>
              <a:spcAft>
                <a:spcPts val="0"/>
              </a:spcAft>
              <a:buClr>
                <a:srgbClr val="000000"/>
              </a:buClr>
              <a:buSzPts val="7512"/>
              <a:buFont typeface="Arial"/>
              <a:buNone/>
            </a:pPr>
            <a:r>
              <a:rPr b="1" i="0" lang="en-US" sz="7512" u="none" cap="none" strike="noStrike">
                <a:solidFill>
                  <a:schemeClr val="accent1"/>
                </a:solidFill>
                <a:latin typeface="Helvetica Neue"/>
                <a:ea typeface="Helvetica Neue"/>
                <a:cs typeface="Helvetica Neue"/>
                <a:sym typeface="Helvetica Neue"/>
              </a:rPr>
              <a:t>Introducing Preksha</a:t>
            </a:r>
            <a:endParaRPr b="0" i="0" sz="1400" u="none" cap="none" strike="noStrike">
              <a:solidFill>
                <a:schemeClr val="accent1"/>
              </a:solidFill>
              <a:latin typeface="Helvetica Neue"/>
              <a:ea typeface="Helvetica Neue"/>
              <a:cs typeface="Helvetica Neue"/>
              <a:sym typeface="Helvetica Neue"/>
            </a:endParaRPr>
          </a:p>
        </p:txBody>
      </p:sp>
      <p:pic>
        <p:nvPicPr>
          <p:cNvPr id="154" name="Google Shape;154;g300330c174a_0_365"/>
          <p:cNvPicPr preferRelativeResize="0"/>
          <p:nvPr/>
        </p:nvPicPr>
        <p:blipFill rotWithShape="1">
          <a:blip r:embed="rId3">
            <a:alphaModFix/>
          </a:blip>
          <a:srcRect b="0" l="0" r="0" t="0"/>
          <a:stretch/>
        </p:blipFill>
        <p:spPr>
          <a:xfrm>
            <a:off x="926025" y="4959550"/>
            <a:ext cx="10923699" cy="3963025"/>
          </a:xfrm>
          <a:prstGeom prst="rect">
            <a:avLst/>
          </a:prstGeom>
          <a:noFill/>
          <a:ln>
            <a:noFill/>
          </a:ln>
        </p:spPr>
      </p:pic>
      <p:pic>
        <p:nvPicPr>
          <p:cNvPr id="155" name="Google Shape;155;g300330c174a_0_365"/>
          <p:cNvPicPr preferRelativeResize="0"/>
          <p:nvPr/>
        </p:nvPicPr>
        <p:blipFill rotWithShape="1">
          <a:blip r:embed="rId4">
            <a:alphaModFix/>
          </a:blip>
          <a:srcRect b="0" l="0" r="0" t="0"/>
          <a:stretch/>
        </p:blipFill>
        <p:spPr>
          <a:xfrm>
            <a:off x="12733100" y="4308726"/>
            <a:ext cx="4628875" cy="46288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g300330c174a_0_521"/>
          <p:cNvPicPr preferRelativeResize="0"/>
          <p:nvPr/>
        </p:nvPicPr>
        <p:blipFill rotWithShape="1">
          <a:blip r:embed="rId3">
            <a:alphaModFix/>
          </a:blip>
          <a:srcRect b="12409" l="0" r="0" t="0"/>
          <a:stretch/>
        </p:blipFill>
        <p:spPr>
          <a:xfrm>
            <a:off x="1032375" y="1429200"/>
            <a:ext cx="11079526" cy="5141400"/>
          </a:xfrm>
          <a:prstGeom prst="rect">
            <a:avLst/>
          </a:prstGeom>
          <a:noFill/>
          <a:ln>
            <a:noFill/>
          </a:ln>
        </p:spPr>
      </p:pic>
      <p:pic>
        <p:nvPicPr>
          <p:cNvPr id="161" name="Google Shape;161;g300330c174a_0_521"/>
          <p:cNvPicPr preferRelativeResize="0"/>
          <p:nvPr/>
        </p:nvPicPr>
        <p:blipFill rotWithShape="1">
          <a:blip r:embed="rId4">
            <a:alphaModFix/>
          </a:blip>
          <a:srcRect b="0" l="0" r="1419" t="0"/>
          <a:stretch/>
        </p:blipFill>
        <p:spPr>
          <a:xfrm>
            <a:off x="11291675" y="3104325"/>
            <a:ext cx="5788199" cy="5806949"/>
          </a:xfrm>
          <a:prstGeom prst="rect">
            <a:avLst/>
          </a:prstGeom>
          <a:noFill/>
          <a:ln>
            <a:noFill/>
          </a:ln>
        </p:spPr>
      </p:pic>
      <p:sp>
        <p:nvSpPr>
          <p:cNvPr id="162" name="Google Shape;162;g300330c174a_0_521"/>
          <p:cNvSpPr txBox="1"/>
          <p:nvPr/>
        </p:nvSpPr>
        <p:spPr>
          <a:xfrm>
            <a:off x="1472000" y="6925125"/>
            <a:ext cx="9526500" cy="1770300"/>
          </a:xfrm>
          <a:prstGeom prst="rect">
            <a:avLst/>
          </a:prstGeom>
          <a:noFill/>
          <a:ln>
            <a:noFill/>
          </a:ln>
        </p:spPr>
        <p:txBody>
          <a:bodyPr anchorCtr="0" anchor="t" bIns="91425" lIns="91425" spcFirstLastPara="1" rIns="91425" wrap="square" tIns="91425">
            <a:spAutoFit/>
          </a:bodyPr>
          <a:lstStyle/>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Simplifying battery and adjacency asset management and analytics</a:t>
            </a:r>
            <a:endParaRPr b="0" i="0" sz="2500" u="none" cap="none" strike="noStrike">
              <a:solidFill>
                <a:srgbClr val="055087"/>
              </a:solidFill>
              <a:latin typeface="Helvetica Neue"/>
              <a:ea typeface="Helvetica Neue"/>
              <a:cs typeface="Helvetica Neue"/>
              <a:sym typeface="Helvetica Neue"/>
            </a:endParaRPr>
          </a:p>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Monitor faults and conduct RCA</a:t>
            </a:r>
            <a:endParaRPr b="0" i="0" sz="2500" u="none" cap="none" strike="noStrike">
              <a:solidFill>
                <a:srgbClr val="055087"/>
              </a:solidFill>
              <a:latin typeface="Helvetica Neue"/>
              <a:ea typeface="Helvetica Neue"/>
              <a:cs typeface="Helvetica Neue"/>
              <a:sym typeface="Helvetica Neue"/>
            </a:endParaRPr>
          </a:p>
        </p:txBody>
      </p:sp>
      <p:sp>
        <p:nvSpPr>
          <p:cNvPr id="163" name="Google Shape;163;g300330c174a_0_521"/>
          <p:cNvSpPr txBox="1"/>
          <p:nvPr/>
        </p:nvSpPr>
        <p:spPr>
          <a:xfrm>
            <a:off x="12111900" y="1457325"/>
            <a:ext cx="51897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40015"/>
              </a:lnSpc>
              <a:spcBef>
                <a:spcPts val="0"/>
              </a:spcBef>
              <a:spcAft>
                <a:spcPts val="0"/>
              </a:spcAft>
              <a:buClr>
                <a:srgbClr val="000000"/>
              </a:buClr>
              <a:buSzPts val="2500"/>
              <a:buFont typeface="Arial"/>
              <a:buNone/>
            </a:pPr>
            <a:r>
              <a:t/>
            </a:r>
            <a:endParaRPr b="1" i="0" sz="2500" u="none" cap="none" strike="noStrike">
              <a:solidFill>
                <a:schemeClr val="dk2"/>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300330c174a_0_537"/>
          <p:cNvSpPr txBox="1"/>
          <p:nvPr/>
        </p:nvSpPr>
        <p:spPr>
          <a:xfrm>
            <a:off x="939800" y="7312050"/>
            <a:ext cx="15866400" cy="1770300"/>
          </a:xfrm>
          <a:prstGeom prst="rect">
            <a:avLst/>
          </a:prstGeom>
          <a:noFill/>
          <a:ln>
            <a:noFill/>
          </a:ln>
        </p:spPr>
        <p:txBody>
          <a:bodyPr anchorCtr="0" anchor="t" bIns="91425" lIns="91425" spcFirstLastPara="1" rIns="91425" wrap="square" tIns="91425">
            <a:spAutoFit/>
          </a:bodyPr>
          <a:lstStyle/>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Real-Time insights into organisation-wide operations</a:t>
            </a:r>
            <a:endParaRPr b="0" i="0" sz="2500" u="none" cap="none" strike="noStrike">
              <a:solidFill>
                <a:srgbClr val="055087"/>
              </a:solidFill>
              <a:latin typeface="Helvetica Neue"/>
              <a:ea typeface="Helvetica Neue"/>
              <a:cs typeface="Helvetica Neue"/>
              <a:sym typeface="Helvetica Neue"/>
            </a:endParaRPr>
          </a:p>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1000+ indicators being monitored in real-time to generate your battery profile</a:t>
            </a:r>
            <a:endParaRPr b="0" i="0" sz="2500" u="none" cap="none" strike="noStrike">
              <a:solidFill>
                <a:srgbClr val="055087"/>
              </a:solidFill>
              <a:latin typeface="Helvetica Neue"/>
              <a:ea typeface="Helvetica Neue"/>
              <a:cs typeface="Helvetica Neue"/>
              <a:sym typeface="Helvetica Neue"/>
            </a:endParaRPr>
          </a:p>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On the go RCA-aided exploration designed by battery system experts</a:t>
            </a:r>
            <a:endParaRPr b="0" i="0" sz="2500" u="none" cap="none" strike="noStrike">
              <a:solidFill>
                <a:srgbClr val="055087"/>
              </a:solidFill>
              <a:latin typeface="Helvetica Neue"/>
              <a:ea typeface="Helvetica Neue"/>
              <a:cs typeface="Helvetica Neue"/>
              <a:sym typeface="Helvetica Neue"/>
            </a:endParaRPr>
          </a:p>
        </p:txBody>
      </p:sp>
      <p:pic>
        <p:nvPicPr>
          <p:cNvPr id="169" name="Google Shape;169;g300330c174a_0_537"/>
          <p:cNvPicPr preferRelativeResize="0"/>
          <p:nvPr/>
        </p:nvPicPr>
        <p:blipFill rotWithShape="1">
          <a:blip r:embed="rId3">
            <a:alphaModFix/>
          </a:blip>
          <a:srcRect b="0" l="0" r="50000" t="0"/>
          <a:stretch/>
        </p:blipFill>
        <p:spPr>
          <a:xfrm>
            <a:off x="1252800" y="1349325"/>
            <a:ext cx="5116073" cy="4144950"/>
          </a:xfrm>
          <a:prstGeom prst="rect">
            <a:avLst/>
          </a:prstGeom>
          <a:noFill/>
          <a:ln>
            <a:noFill/>
          </a:ln>
        </p:spPr>
      </p:pic>
      <p:pic>
        <p:nvPicPr>
          <p:cNvPr id="170" name="Google Shape;170;g300330c174a_0_537"/>
          <p:cNvPicPr preferRelativeResize="0"/>
          <p:nvPr/>
        </p:nvPicPr>
        <p:blipFill rotWithShape="1">
          <a:blip r:embed="rId4">
            <a:alphaModFix/>
          </a:blip>
          <a:srcRect b="0" l="0" r="48896" t="1332"/>
          <a:stretch/>
        </p:blipFill>
        <p:spPr>
          <a:xfrm>
            <a:off x="6055875" y="2260563"/>
            <a:ext cx="4184924" cy="3152074"/>
          </a:xfrm>
          <a:prstGeom prst="rect">
            <a:avLst/>
          </a:prstGeom>
          <a:noFill/>
          <a:ln>
            <a:noFill/>
          </a:ln>
        </p:spPr>
      </p:pic>
      <p:pic>
        <p:nvPicPr>
          <p:cNvPr id="171" name="Google Shape;171;g300330c174a_0_537"/>
          <p:cNvPicPr preferRelativeResize="0"/>
          <p:nvPr/>
        </p:nvPicPr>
        <p:blipFill rotWithShape="1">
          <a:blip r:embed="rId5">
            <a:alphaModFix/>
          </a:blip>
          <a:srcRect b="0" l="0" r="44552" t="0"/>
          <a:stretch/>
        </p:blipFill>
        <p:spPr>
          <a:xfrm>
            <a:off x="9852075" y="2917700"/>
            <a:ext cx="6954125" cy="3652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grpSp>
        <p:nvGrpSpPr>
          <p:cNvPr id="176" name="Google Shape;176;p8"/>
          <p:cNvGrpSpPr/>
          <p:nvPr/>
        </p:nvGrpSpPr>
        <p:grpSpPr>
          <a:xfrm>
            <a:off x="826675" y="3429000"/>
            <a:ext cx="5077948" cy="1458752"/>
            <a:chOff x="0" y="-38100"/>
            <a:chExt cx="1065900" cy="298588"/>
          </a:xfrm>
        </p:grpSpPr>
        <p:sp>
          <p:nvSpPr>
            <p:cNvPr id="177" name="Google Shape;177;p8"/>
            <p:cNvSpPr/>
            <p:nvPr/>
          </p:nvSpPr>
          <p:spPr>
            <a:xfrm>
              <a:off x="0" y="0"/>
              <a:ext cx="1065811" cy="260488"/>
            </a:xfrm>
            <a:custGeom>
              <a:rect b="b" l="l" r="r" t="t"/>
              <a:pathLst>
                <a:path extrusionOk="0" h="260488" w="1065811">
                  <a:moveTo>
                    <a:pt x="130244" y="0"/>
                  </a:moveTo>
                  <a:lnTo>
                    <a:pt x="935567" y="0"/>
                  </a:lnTo>
                  <a:cubicBezTo>
                    <a:pt x="970110" y="0"/>
                    <a:pt x="1003238" y="13722"/>
                    <a:pt x="1027664" y="38148"/>
                  </a:cubicBezTo>
                  <a:cubicBezTo>
                    <a:pt x="1052089" y="62573"/>
                    <a:pt x="1065811" y="95701"/>
                    <a:pt x="1065811" y="130244"/>
                  </a:cubicBezTo>
                  <a:lnTo>
                    <a:pt x="1065811" y="130244"/>
                  </a:lnTo>
                  <a:cubicBezTo>
                    <a:pt x="1065811" y="202175"/>
                    <a:pt x="1007499" y="260488"/>
                    <a:pt x="935567" y="260488"/>
                  </a:cubicBezTo>
                  <a:lnTo>
                    <a:pt x="130244" y="260488"/>
                  </a:lnTo>
                  <a:cubicBezTo>
                    <a:pt x="95701" y="260488"/>
                    <a:pt x="62573" y="246766"/>
                    <a:pt x="38148" y="222340"/>
                  </a:cubicBezTo>
                  <a:cubicBezTo>
                    <a:pt x="13722" y="197915"/>
                    <a:pt x="0" y="164787"/>
                    <a:pt x="0" y="130244"/>
                  </a:cubicBezTo>
                  <a:lnTo>
                    <a:pt x="0" y="130244"/>
                  </a:lnTo>
                  <a:cubicBezTo>
                    <a:pt x="0" y="95701"/>
                    <a:pt x="13722" y="62573"/>
                    <a:pt x="38148" y="38148"/>
                  </a:cubicBezTo>
                  <a:cubicBezTo>
                    <a:pt x="62573" y="13722"/>
                    <a:pt x="95701" y="0"/>
                    <a:pt x="130244" y="0"/>
                  </a:cubicBezTo>
                  <a:close/>
                </a:path>
              </a:pathLst>
            </a:custGeom>
            <a:solidFill>
              <a:srgbClr val="3068A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8"/>
            <p:cNvSpPr txBox="1"/>
            <p:nvPr/>
          </p:nvSpPr>
          <p:spPr>
            <a:xfrm>
              <a:off x="0" y="-38100"/>
              <a:ext cx="1065900" cy="298500"/>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79" name="Google Shape;179;p8"/>
          <p:cNvGrpSpPr/>
          <p:nvPr/>
        </p:nvGrpSpPr>
        <p:grpSpPr>
          <a:xfrm>
            <a:off x="1021288" y="3513765"/>
            <a:ext cx="4710873" cy="1221710"/>
            <a:chOff x="0" y="-38100"/>
            <a:chExt cx="828300" cy="214810"/>
          </a:xfrm>
        </p:grpSpPr>
        <p:sp>
          <p:nvSpPr>
            <p:cNvPr id="180" name="Google Shape;180;p8"/>
            <p:cNvSpPr/>
            <p:nvPr/>
          </p:nvSpPr>
          <p:spPr>
            <a:xfrm>
              <a:off x="0" y="0"/>
              <a:ext cx="828182" cy="176710"/>
            </a:xfrm>
            <a:custGeom>
              <a:rect b="b" l="l" r="r" t="t"/>
              <a:pathLst>
                <a:path extrusionOk="0" h="176710" w="828182">
                  <a:moveTo>
                    <a:pt x="88355" y="0"/>
                  </a:moveTo>
                  <a:lnTo>
                    <a:pt x="739827" y="0"/>
                  </a:lnTo>
                  <a:cubicBezTo>
                    <a:pt x="788624" y="0"/>
                    <a:pt x="828182" y="39558"/>
                    <a:pt x="828182" y="88355"/>
                  </a:cubicBezTo>
                  <a:lnTo>
                    <a:pt x="828182" y="88355"/>
                  </a:lnTo>
                  <a:cubicBezTo>
                    <a:pt x="828182" y="137152"/>
                    <a:pt x="788624" y="176710"/>
                    <a:pt x="739827" y="176710"/>
                  </a:cubicBezTo>
                  <a:lnTo>
                    <a:pt x="88355" y="176710"/>
                  </a:lnTo>
                  <a:cubicBezTo>
                    <a:pt x="39558" y="176710"/>
                    <a:pt x="0" y="137152"/>
                    <a:pt x="0" y="88355"/>
                  </a:cubicBezTo>
                  <a:lnTo>
                    <a:pt x="0" y="88355"/>
                  </a:lnTo>
                  <a:cubicBezTo>
                    <a:pt x="0" y="39558"/>
                    <a:pt x="39558" y="0"/>
                    <a:pt x="8835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8"/>
            <p:cNvSpPr txBox="1"/>
            <p:nvPr/>
          </p:nvSpPr>
          <p:spPr>
            <a:xfrm>
              <a:off x="0" y="-38100"/>
              <a:ext cx="828300" cy="214800"/>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82" name="Google Shape;182;p8"/>
          <p:cNvGrpSpPr/>
          <p:nvPr/>
        </p:nvGrpSpPr>
        <p:grpSpPr>
          <a:xfrm>
            <a:off x="826675" y="5343150"/>
            <a:ext cx="5077950" cy="1458752"/>
            <a:chOff x="0" y="-38100"/>
            <a:chExt cx="1065811" cy="298588"/>
          </a:xfrm>
        </p:grpSpPr>
        <p:sp>
          <p:nvSpPr>
            <p:cNvPr id="183" name="Google Shape;183;p8"/>
            <p:cNvSpPr/>
            <p:nvPr/>
          </p:nvSpPr>
          <p:spPr>
            <a:xfrm>
              <a:off x="0" y="0"/>
              <a:ext cx="1065811" cy="260488"/>
            </a:xfrm>
            <a:custGeom>
              <a:rect b="b" l="l" r="r" t="t"/>
              <a:pathLst>
                <a:path extrusionOk="0" h="260488" w="1065811">
                  <a:moveTo>
                    <a:pt x="130244" y="0"/>
                  </a:moveTo>
                  <a:lnTo>
                    <a:pt x="935567" y="0"/>
                  </a:lnTo>
                  <a:cubicBezTo>
                    <a:pt x="970110" y="0"/>
                    <a:pt x="1003238" y="13722"/>
                    <a:pt x="1027664" y="38148"/>
                  </a:cubicBezTo>
                  <a:cubicBezTo>
                    <a:pt x="1052089" y="62573"/>
                    <a:pt x="1065811" y="95701"/>
                    <a:pt x="1065811" y="130244"/>
                  </a:cubicBezTo>
                  <a:lnTo>
                    <a:pt x="1065811" y="130244"/>
                  </a:lnTo>
                  <a:cubicBezTo>
                    <a:pt x="1065811" y="202175"/>
                    <a:pt x="1007499" y="260488"/>
                    <a:pt x="935567" y="260488"/>
                  </a:cubicBezTo>
                  <a:lnTo>
                    <a:pt x="130244" y="260488"/>
                  </a:lnTo>
                  <a:cubicBezTo>
                    <a:pt x="95701" y="260488"/>
                    <a:pt x="62573" y="246766"/>
                    <a:pt x="38148" y="222340"/>
                  </a:cubicBezTo>
                  <a:cubicBezTo>
                    <a:pt x="13722" y="197915"/>
                    <a:pt x="0" y="164787"/>
                    <a:pt x="0" y="130244"/>
                  </a:cubicBezTo>
                  <a:lnTo>
                    <a:pt x="0" y="130244"/>
                  </a:lnTo>
                  <a:cubicBezTo>
                    <a:pt x="0" y="95701"/>
                    <a:pt x="13722" y="62573"/>
                    <a:pt x="38148" y="38148"/>
                  </a:cubicBezTo>
                  <a:cubicBezTo>
                    <a:pt x="62573" y="13722"/>
                    <a:pt x="95701" y="0"/>
                    <a:pt x="130244" y="0"/>
                  </a:cubicBezTo>
                  <a:close/>
                </a:path>
              </a:pathLst>
            </a:custGeom>
            <a:solidFill>
              <a:srgbClr val="3068A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8"/>
            <p:cNvSpPr txBox="1"/>
            <p:nvPr/>
          </p:nvSpPr>
          <p:spPr>
            <a:xfrm>
              <a:off x="0" y="-38100"/>
              <a:ext cx="1065811" cy="298588"/>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85" name="Google Shape;185;p8"/>
          <p:cNvGrpSpPr/>
          <p:nvPr/>
        </p:nvGrpSpPr>
        <p:grpSpPr>
          <a:xfrm>
            <a:off x="1021500" y="5427928"/>
            <a:ext cx="4710202" cy="1221710"/>
            <a:chOff x="0" y="-38100"/>
            <a:chExt cx="828182" cy="214810"/>
          </a:xfrm>
        </p:grpSpPr>
        <p:sp>
          <p:nvSpPr>
            <p:cNvPr id="186" name="Google Shape;186;p8"/>
            <p:cNvSpPr/>
            <p:nvPr/>
          </p:nvSpPr>
          <p:spPr>
            <a:xfrm>
              <a:off x="0" y="0"/>
              <a:ext cx="828182" cy="176710"/>
            </a:xfrm>
            <a:custGeom>
              <a:rect b="b" l="l" r="r" t="t"/>
              <a:pathLst>
                <a:path extrusionOk="0" h="176710" w="828182">
                  <a:moveTo>
                    <a:pt x="88355" y="0"/>
                  </a:moveTo>
                  <a:lnTo>
                    <a:pt x="739827" y="0"/>
                  </a:lnTo>
                  <a:cubicBezTo>
                    <a:pt x="788624" y="0"/>
                    <a:pt x="828182" y="39558"/>
                    <a:pt x="828182" y="88355"/>
                  </a:cubicBezTo>
                  <a:lnTo>
                    <a:pt x="828182" y="88355"/>
                  </a:lnTo>
                  <a:cubicBezTo>
                    <a:pt x="828182" y="137152"/>
                    <a:pt x="788624" y="176710"/>
                    <a:pt x="739827" y="176710"/>
                  </a:cubicBezTo>
                  <a:lnTo>
                    <a:pt x="88355" y="176710"/>
                  </a:lnTo>
                  <a:cubicBezTo>
                    <a:pt x="39558" y="176710"/>
                    <a:pt x="0" y="137152"/>
                    <a:pt x="0" y="88355"/>
                  </a:cubicBezTo>
                  <a:lnTo>
                    <a:pt x="0" y="88355"/>
                  </a:lnTo>
                  <a:cubicBezTo>
                    <a:pt x="0" y="39558"/>
                    <a:pt x="39558" y="0"/>
                    <a:pt x="8835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8"/>
            <p:cNvSpPr txBox="1"/>
            <p:nvPr/>
          </p:nvSpPr>
          <p:spPr>
            <a:xfrm>
              <a:off x="0" y="-38100"/>
              <a:ext cx="828182" cy="214810"/>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8" name="Google Shape;188;p8"/>
          <p:cNvSpPr txBox="1"/>
          <p:nvPr/>
        </p:nvSpPr>
        <p:spPr>
          <a:xfrm>
            <a:off x="1275644" y="5954850"/>
            <a:ext cx="5029800" cy="3849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Clr>
                <a:srgbClr val="000000"/>
              </a:buClr>
              <a:buSzPts val="2127"/>
              <a:buFont typeface="Arial"/>
              <a:buNone/>
            </a:pPr>
            <a:r>
              <a:rPr b="1" i="0" lang="en-US" sz="2500" u="none" cap="none" strike="noStrike">
                <a:solidFill>
                  <a:srgbClr val="055087"/>
                </a:solidFill>
                <a:latin typeface="Helvetica Neue"/>
                <a:ea typeface="Helvetica Neue"/>
                <a:cs typeface="Helvetica Neue"/>
                <a:sym typeface="Helvetica Neue"/>
              </a:rPr>
              <a:t>Remote Diagnostics &amp; Alerts</a:t>
            </a:r>
            <a:endParaRPr b="0" i="0" sz="2500" u="none" cap="none" strike="noStrike">
              <a:solidFill>
                <a:srgbClr val="000000"/>
              </a:solidFill>
              <a:latin typeface="Helvetica Neue"/>
              <a:ea typeface="Helvetica Neue"/>
              <a:cs typeface="Helvetica Neue"/>
              <a:sym typeface="Helvetica Neue"/>
            </a:endParaRPr>
          </a:p>
        </p:txBody>
      </p:sp>
      <p:sp>
        <p:nvSpPr>
          <p:cNvPr id="189" name="Google Shape;189;p8"/>
          <p:cNvSpPr txBox="1"/>
          <p:nvPr/>
        </p:nvSpPr>
        <p:spPr>
          <a:xfrm>
            <a:off x="6797058" y="5546182"/>
            <a:ext cx="10433700" cy="985200"/>
          </a:xfrm>
          <a:prstGeom prst="rect">
            <a:avLst/>
          </a:prstGeom>
          <a:noFill/>
          <a:ln>
            <a:noFill/>
          </a:ln>
        </p:spPr>
        <p:txBody>
          <a:bodyPr anchorCtr="0" anchor="t" bIns="0" lIns="0" spcFirstLastPara="1" rIns="0" wrap="square" tIns="0">
            <a:spAutoFit/>
          </a:bodyPr>
          <a:lstStyle/>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Set and get instant notifications of faults and anomalies</a:t>
            </a:r>
            <a:endParaRPr b="0" i="0" sz="2500" u="none" cap="none" strike="noStrike">
              <a:solidFill>
                <a:srgbClr val="000000"/>
              </a:solidFill>
              <a:latin typeface="Helvetica Neue"/>
              <a:ea typeface="Helvetica Neue"/>
              <a:cs typeface="Helvetica Neue"/>
              <a:sym typeface="Helvetica Neue"/>
            </a:endParaRPr>
          </a:p>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Prevent costly downtime and safety hazards</a:t>
            </a:r>
            <a:endParaRPr b="0" i="0" sz="2500" u="none" cap="none" strike="noStrike">
              <a:solidFill>
                <a:srgbClr val="000000"/>
              </a:solidFill>
              <a:latin typeface="Helvetica Neue"/>
              <a:ea typeface="Helvetica Neue"/>
              <a:cs typeface="Helvetica Neue"/>
              <a:sym typeface="Helvetica Neue"/>
            </a:endParaRPr>
          </a:p>
        </p:txBody>
      </p:sp>
      <p:sp>
        <p:nvSpPr>
          <p:cNvPr id="190" name="Google Shape;190;p8"/>
          <p:cNvSpPr txBox="1"/>
          <p:nvPr/>
        </p:nvSpPr>
        <p:spPr>
          <a:xfrm>
            <a:off x="6797039" y="7426588"/>
            <a:ext cx="10562700" cy="985200"/>
          </a:xfrm>
          <a:prstGeom prst="rect">
            <a:avLst/>
          </a:prstGeom>
          <a:noFill/>
          <a:ln>
            <a:noFill/>
          </a:ln>
        </p:spPr>
        <p:txBody>
          <a:bodyPr anchorCtr="0" anchor="t" bIns="0" lIns="0" spcFirstLastPara="1" rIns="0" wrap="square" tIns="0">
            <a:spAutoFit/>
          </a:bodyPr>
          <a:lstStyle/>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Monitor battery in real-time and establish virtual geofencing</a:t>
            </a:r>
            <a:endParaRPr b="0" i="0" sz="2500" u="none" cap="none" strike="noStrike">
              <a:solidFill>
                <a:srgbClr val="000000"/>
              </a:solidFill>
              <a:latin typeface="Helvetica Neue"/>
              <a:ea typeface="Helvetica Neue"/>
              <a:cs typeface="Helvetica Neue"/>
              <a:sym typeface="Helvetica Neue"/>
            </a:endParaRPr>
          </a:p>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Ensure proper route planning and prevent unauthorized movement</a:t>
            </a:r>
            <a:endParaRPr b="0" i="0" sz="2500" u="none" cap="none" strike="noStrike">
              <a:solidFill>
                <a:srgbClr val="000000"/>
              </a:solidFill>
              <a:latin typeface="Helvetica Neue"/>
              <a:ea typeface="Helvetica Neue"/>
              <a:cs typeface="Helvetica Neue"/>
              <a:sym typeface="Helvetica Neue"/>
            </a:endParaRPr>
          </a:p>
        </p:txBody>
      </p:sp>
      <p:grpSp>
        <p:nvGrpSpPr>
          <p:cNvPr id="191" name="Google Shape;191;p8"/>
          <p:cNvGrpSpPr/>
          <p:nvPr/>
        </p:nvGrpSpPr>
        <p:grpSpPr>
          <a:xfrm>
            <a:off x="830888" y="7189825"/>
            <a:ext cx="5091392" cy="1458750"/>
            <a:chOff x="9" y="-248180"/>
            <a:chExt cx="6771369" cy="1945000"/>
          </a:xfrm>
        </p:grpSpPr>
        <p:grpSp>
          <p:nvGrpSpPr>
            <p:cNvPr id="192" name="Google Shape;192;p8"/>
            <p:cNvGrpSpPr/>
            <p:nvPr/>
          </p:nvGrpSpPr>
          <p:grpSpPr>
            <a:xfrm>
              <a:off x="9" y="-248180"/>
              <a:ext cx="6771369" cy="1945000"/>
              <a:chOff x="1" y="-38099"/>
              <a:chExt cx="1039500" cy="298585"/>
            </a:xfrm>
          </p:grpSpPr>
          <p:sp>
            <p:nvSpPr>
              <p:cNvPr id="193" name="Google Shape;193;p8"/>
              <p:cNvSpPr/>
              <p:nvPr/>
            </p:nvSpPr>
            <p:spPr>
              <a:xfrm>
                <a:off x="1" y="-2"/>
                <a:ext cx="1039166" cy="260488"/>
              </a:xfrm>
              <a:custGeom>
                <a:rect b="b" l="l" r="r" t="t"/>
                <a:pathLst>
                  <a:path extrusionOk="0" h="260488" w="1065811">
                    <a:moveTo>
                      <a:pt x="130244" y="0"/>
                    </a:moveTo>
                    <a:lnTo>
                      <a:pt x="935567" y="0"/>
                    </a:lnTo>
                    <a:cubicBezTo>
                      <a:pt x="970110" y="0"/>
                      <a:pt x="1003238" y="13722"/>
                      <a:pt x="1027664" y="38148"/>
                    </a:cubicBezTo>
                    <a:cubicBezTo>
                      <a:pt x="1052089" y="62573"/>
                      <a:pt x="1065811" y="95701"/>
                      <a:pt x="1065811" y="130244"/>
                    </a:cubicBezTo>
                    <a:lnTo>
                      <a:pt x="1065811" y="130244"/>
                    </a:lnTo>
                    <a:cubicBezTo>
                      <a:pt x="1065811" y="202175"/>
                      <a:pt x="1007499" y="260488"/>
                      <a:pt x="935567" y="260488"/>
                    </a:cubicBezTo>
                    <a:lnTo>
                      <a:pt x="130244" y="260488"/>
                    </a:lnTo>
                    <a:cubicBezTo>
                      <a:pt x="95701" y="260488"/>
                      <a:pt x="62573" y="246766"/>
                      <a:pt x="38148" y="222340"/>
                    </a:cubicBezTo>
                    <a:cubicBezTo>
                      <a:pt x="13722" y="197915"/>
                      <a:pt x="0" y="164787"/>
                      <a:pt x="0" y="130244"/>
                    </a:cubicBezTo>
                    <a:lnTo>
                      <a:pt x="0" y="130244"/>
                    </a:lnTo>
                    <a:cubicBezTo>
                      <a:pt x="0" y="95701"/>
                      <a:pt x="13722" y="62573"/>
                      <a:pt x="38148" y="38148"/>
                    </a:cubicBezTo>
                    <a:cubicBezTo>
                      <a:pt x="62573" y="13722"/>
                      <a:pt x="95701" y="0"/>
                      <a:pt x="130244" y="0"/>
                    </a:cubicBezTo>
                    <a:close/>
                  </a:path>
                </a:pathLst>
              </a:custGeom>
              <a:solidFill>
                <a:srgbClr val="3068A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2500" u="none" cap="none" strike="noStrike">
                  <a:solidFill>
                    <a:srgbClr val="000000"/>
                  </a:solidFill>
                  <a:latin typeface="Helvetica Neue"/>
                  <a:ea typeface="Helvetica Neue"/>
                  <a:cs typeface="Helvetica Neue"/>
                  <a:sym typeface="Helvetica Neue"/>
                </a:endParaRPr>
              </a:p>
            </p:txBody>
          </p:sp>
          <p:sp>
            <p:nvSpPr>
              <p:cNvPr id="194" name="Google Shape;194;p8"/>
              <p:cNvSpPr txBox="1"/>
              <p:nvPr/>
            </p:nvSpPr>
            <p:spPr>
              <a:xfrm>
                <a:off x="1" y="-38099"/>
                <a:ext cx="1039500" cy="298500"/>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2500" u="none" cap="none" strike="noStrike">
                  <a:solidFill>
                    <a:schemeClr val="dk1"/>
                  </a:solidFill>
                  <a:latin typeface="Helvetica Neue"/>
                  <a:ea typeface="Helvetica Neue"/>
                  <a:cs typeface="Helvetica Neue"/>
                  <a:sym typeface="Helvetica Neue"/>
                </a:endParaRPr>
              </a:p>
            </p:txBody>
          </p:sp>
        </p:grpSp>
        <p:grpSp>
          <p:nvGrpSpPr>
            <p:cNvPr id="195" name="Google Shape;195;p8"/>
            <p:cNvGrpSpPr/>
            <p:nvPr/>
          </p:nvGrpSpPr>
          <p:grpSpPr>
            <a:xfrm>
              <a:off x="259776" y="-135148"/>
              <a:ext cx="6280222" cy="1628936"/>
              <a:chOff x="0" y="-38100"/>
              <a:chExt cx="828182" cy="214810"/>
            </a:xfrm>
          </p:grpSpPr>
          <p:sp>
            <p:nvSpPr>
              <p:cNvPr id="196" name="Google Shape;196;p8"/>
              <p:cNvSpPr/>
              <p:nvPr/>
            </p:nvSpPr>
            <p:spPr>
              <a:xfrm>
                <a:off x="0" y="0"/>
                <a:ext cx="828182" cy="176710"/>
              </a:xfrm>
              <a:custGeom>
                <a:rect b="b" l="l" r="r" t="t"/>
                <a:pathLst>
                  <a:path extrusionOk="0" h="176710" w="828182">
                    <a:moveTo>
                      <a:pt x="88355" y="0"/>
                    </a:moveTo>
                    <a:lnTo>
                      <a:pt x="739827" y="0"/>
                    </a:lnTo>
                    <a:cubicBezTo>
                      <a:pt x="788624" y="0"/>
                      <a:pt x="828182" y="39558"/>
                      <a:pt x="828182" y="88355"/>
                    </a:cubicBezTo>
                    <a:lnTo>
                      <a:pt x="828182" y="88355"/>
                    </a:lnTo>
                    <a:cubicBezTo>
                      <a:pt x="828182" y="137152"/>
                      <a:pt x="788624" y="176710"/>
                      <a:pt x="739827" y="176710"/>
                    </a:cubicBezTo>
                    <a:lnTo>
                      <a:pt x="88355" y="176710"/>
                    </a:lnTo>
                    <a:cubicBezTo>
                      <a:pt x="39558" y="176710"/>
                      <a:pt x="0" y="137152"/>
                      <a:pt x="0" y="88355"/>
                    </a:cubicBezTo>
                    <a:lnTo>
                      <a:pt x="0" y="88355"/>
                    </a:lnTo>
                    <a:cubicBezTo>
                      <a:pt x="0" y="39558"/>
                      <a:pt x="39558" y="0"/>
                      <a:pt x="8835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2500" u="none" cap="none" strike="noStrike">
                  <a:solidFill>
                    <a:srgbClr val="000000"/>
                  </a:solidFill>
                  <a:latin typeface="Helvetica Neue"/>
                  <a:ea typeface="Helvetica Neue"/>
                  <a:cs typeface="Helvetica Neue"/>
                  <a:sym typeface="Helvetica Neue"/>
                </a:endParaRPr>
              </a:p>
            </p:txBody>
          </p:sp>
          <p:sp>
            <p:nvSpPr>
              <p:cNvPr id="197" name="Google Shape;197;p8"/>
              <p:cNvSpPr txBox="1"/>
              <p:nvPr/>
            </p:nvSpPr>
            <p:spPr>
              <a:xfrm>
                <a:off x="0" y="-38100"/>
                <a:ext cx="828182" cy="214810"/>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2500" u="none" cap="none" strike="noStrike">
                  <a:solidFill>
                    <a:schemeClr val="dk1"/>
                  </a:solidFill>
                  <a:latin typeface="Helvetica Neue"/>
                  <a:ea typeface="Helvetica Neue"/>
                  <a:cs typeface="Helvetica Neue"/>
                  <a:sym typeface="Helvetica Neue"/>
                </a:endParaRPr>
              </a:p>
            </p:txBody>
          </p:sp>
        </p:grpSp>
        <p:sp>
          <p:nvSpPr>
            <p:cNvPr id="198" name="Google Shape;198;p8"/>
            <p:cNvSpPr txBox="1"/>
            <p:nvPr/>
          </p:nvSpPr>
          <p:spPr>
            <a:xfrm>
              <a:off x="445614" y="578488"/>
              <a:ext cx="5908500" cy="513000"/>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Clr>
                  <a:srgbClr val="000000"/>
                </a:buClr>
                <a:buSzPts val="2127"/>
                <a:buFont typeface="Arial"/>
                <a:buNone/>
              </a:pPr>
              <a:r>
                <a:rPr b="1" i="0" lang="en-US" sz="2500" u="none" cap="none" strike="noStrike">
                  <a:solidFill>
                    <a:srgbClr val="055087"/>
                  </a:solidFill>
                  <a:latin typeface="Helvetica Neue"/>
                  <a:ea typeface="Helvetica Neue"/>
                  <a:cs typeface="Helvetica Neue"/>
                  <a:sym typeface="Helvetica Neue"/>
                </a:rPr>
                <a:t>Location and Geofencing </a:t>
              </a:r>
              <a:endParaRPr b="0" i="0" sz="2500" u="none" cap="none" strike="noStrike">
                <a:solidFill>
                  <a:srgbClr val="000000"/>
                </a:solidFill>
                <a:latin typeface="Helvetica Neue"/>
                <a:ea typeface="Helvetica Neue"/>
                <a:cs typeface="Helvetica Neue"/>
                <a:sym typeface="Helvetica Neue"/>
              </a:endParaRPr>
            </a:p>
          </p:txBody>
        </p:sp>
      </p:grpSp>
      <p:sp>
        <p:nvSpPr>
          <p:cNvPr id="199" name="Google Shape;199;p8"/>
          <p:cNvSpPr txBox="1"/>
          <p:nvPr/>
        </p:nvSpPr>
        <p:spPr>
          <a:xfrm>
            <a:off x="1519119" y="4012450"/>
            <a:ext cx="4542900" cy="3849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Clr>
                <a:srgbClr val="000000"/>
              </a:buClr>
              <a:buSzPts val="2127"/>
              <a:buFont typeface="Arial"/>
              <a:buNone/>
            </a:pPr>
            <a:r>
              <a:rPr b="1" i="0" lang="en-US" sz="2500" u="none" cap="none" strike="noStrike">
                <a:solidFill>
                  <a:srgbClr val="055087"/>
                </a:solidFill>
                <a:latin typeface="Helvetica Neue"/>
                <a:ea typeface="Helvetica Neue"/>
                <a:cs typeface="Helvetica Neue"/>
                <a:sym typeface="Helvetica Neue"/>
              </a:rPr>
              <a:t>Battery Health Metrics</a:t>
            </a:r>
            <a:endParaRPr b="0" i="0" sz="2500" u="none" cap="none" strike="noStrike">
              <a:solidFill>
                <a:srgbClr val="000000"/>
              </a:solidFill>
              <a:latin typeface="Helvetica Neue"/>
              <a:ea typeface="Helvetica Neue"/>
              <a:cs typeface="Helvetica Neue"/>
              <a:sym typeface="Helvetica Neue"/>
            </a:endParaRPr>
          </a:p>
        </p:txBody>
      </p:sp>
      <p:sp>
        <p:nvSpPr>
          <p:cNvPr id="200" name="Google Shape;200;p8"/>
          <p:cNvSpPr txBox="1"/>
          <p:nvPr/>
        </p:nvSpPr>
        <p:spPr>
          <a:xfrm>
            <a:off x="6797039" y="3331867"/>
            <a:ext cx="10279800" cy="1585500"/>
          </a:xfrm>
          <a:prstGeom prst="rect">
            <a:avLst/>
          </a:prstGeom>
          <a:noFill/>
          <a:ln>
            <a:noFill/>
          </a:ln>
        </p:spPr>
        <p:txBody>
          <a:bodyPr anchorCtr="0" anchor="t" bIns="0" lIns="0" spcFirstLastPara="1" rIns="0" wrap="square" tIns="0">
            <a:spAutoFit/>
          </a:bodyPr>
          <a:lstStyle/>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Gain real-time insights into hundreds of battery metrics</a:t>
            </a:r>
            <a:endParaRPr b="0" i="0" sz="2500" u="none" cap="none" strike="noStrike">
              <a:solidFill>
                <a:srgbClr val="000000"/>
              </a:solidFill>
              <a:latin typeface="Helvetica Neue"/>
              <a:ea typeface="Helvetica Neue"/>
              <a:cs typeface="Helvetica Neue"/>
              <a:sym typeface="Helvetica Neue"/>
            </a:endParaRPr>
          </a:p>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Proactively identify potential issues to prevent battery health degradation</a:t>
            </a:r>
            <a:endParaRPr b="0" i="0" sz="2500" u="none" cap="none" strike="noStrike">
              <a:solidFill>
                <a:srgbClr val="000000"/>
              </a:solidFill>
              <a:latin typeface="Helvetica Neue"/>
              <a:ea typeface="Helvetica Neue"/>
              <a:cs typeface="Helvetica Neue"/>
              <a:sym typeface="Helvetica Neue"/>
            </a:endParaRPr>
          </a:p>
        </p:txBody>
      </p:sp>
      <p:sp>
        <p:nvSpPr>
          <p:cNvPr id="201" name="Google Shape;201;p8"/>
          <p:cNvSpPr txBox="1"/>
          <p:nvPr/>
        </p:nvSpPr>
        <p:spPr>
          <a:xfrm>
            <a:off x="877700" y="1762813"/>
            <a:ext cx="16705800" cy="1618456"/>
          </a:xfrm>
          <a:prstGeom prst="rect">
            <a:avLst/>
          </a:prstGeom>
          <a:noFill/>
          <a:ln>
            <a:noFill/>
          </a:ln>
        </p:spPr>
        <p:txBody>
          <a:bodyPr anchorCtr="0" anchor="t" bIns="0" lIns="0" spcFirstLastPara="1" rIns="0" wrap="square" tIns="0">
            <a:spAutoFit/>
          </a:bodyPr>
          <a:lstStyle/>
          <a:p>
            <a:pPr indent="0" lvl="0" marL="0" marR="0" rtl="0" algn="l">
              <a:lnSpc>
                <a:spcPct val="140002"/>
              </a:lnSpc>
              <a:spcBef>
                <a:spcPts val="0"/>
              </a:spcBef>
              <a:spcAft>
                <a:spcPts val="0"/>
              </a:spcAft>
              <a:buClr>
                <a:srgbClr val="000000"/>
              </a:buClr>
              <a:buSzPts val="7512"/>
              <a:buFont typeface="Arial"/>
              <a:buNone/>
            </a:pPr>
            <a:r>
              <a:rPr b="1" i="0" lang="en-US" sz="7512" u="none" cap="none" strike="noStrike">
                <a:solidFill>
                  <a:schemeClr val="accent1"/>
                </a:solidFill>
                <a:latin typeface="Helvetica Neue"/>
                <a:ea typeface="Helvetica Neue"/>
                <a:cs typeface="Helvetica Neue"/>
                <a:sym typeface="Helvetica Neue"/>
              </a:rPr>
              <a:t>Key Features - I</a:t>
            </a:r>
            <a:endParaRPr b="0" i="0" sz="1400" u="none" cap="none" strike="noStrike">
              <a:solidFill>
                <a:schemeClr val="accent1"/>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grpSp>
        <p:nvGrpSpPr>
          <p:cNvPr id="206" name="Google Shape;206;g300330c174a_0_414"/>
          <p:cNvGrpSpPr/>
          <p:nvPr/>
        </p:nvGrpSpPr>
        <p:grpSpPr>
          <a:xfrm>
            <a:off x="826675" y="3429000"/>
            <a:ext cx="5077948" cy="1458752"/>
            <a:chOff x="0" y="-38100"/>
            <a:chExt cx="1065900" cy="298588"/>
          </a:xfrm>
        </p:grpSpPr>
        <p:sp>
          <p:nvSpPr>
            <p:cNvPr id="207" name="Google Shape;207;g300330c174a_0_414"/>
            <p:cNvSpPr/>
            <p:nvPr/>
          </p:nvSpPr>
          <p:spPr>
            <a:xfrm>
              <a:off x="0" y="0"/>
              <a:ext cx="1065811" cy="260488"/>
            </a:xfrm>
            <a:custGeom>
              <a:rect b="b" l="l" r="r" t="t"/>
              <a:pathLst>
                <a:path extrusionOk="0" h="260488" w="1065811">
                  <a:moveTo>
                    <a:pt x="130244" y="0"/>
                  </a:moveTo>
                  <a:lnTo>
                    <a:pt x="935567" y="0"/>
                  </a:lnTo>
                  <a:cubicBezTo>
                    <a:pt x="970110" y="0"/>
                    <a:pt x="1003238" y="13722"/>
                    <a:pt x="1027664" y="38148"/>
                  </a:cubicBezTo>
                  <a:cubicBezTo>
                    <a:pt x="1052089" y="62573"/>
                    <a:pt x="1065811" y="95701"/>
                    <a:pt x="1065811" y="130244"/>
                  </a:cubicBezTo>
                  <a:lnTo>
                    <a:pt x="1065811" y="130244"/>
                  </a:lnTo>
                  <a:cubicBezTo>
                    <a:pt x="1065811" y="202175"/>
                    <a:pt x="1007499" y="260488"/>
                    <a:pt x="935567" y="260488"/>
                  </a:cubicBezTo>
                  <a:lnTo>
                    <a:pt x="130244" y="260488"/>
                  </a:lnTo>
                  <a:cubicBezTo>
                    <a:pt x="95701" y="260488"/>
                    <a:pt x="62573" y="246766"/>
                    <a:pt x="38148" y="222340"/>
                  </a:cubicBezTo>
                  <a:cubicBezTo>
                    <a:pt x="13722" y="197915"/>
                    <a:pt x="0" y="164787"/>
                    <a:pt x="0" y="130244"/>
                  </a:cubicBezTo>
                  <a:lnTo>
                    <a:pt x="0" y="130244"/>
                  </a:lnTo>
                  <a:cubicBezTo>
                    <a:pt x="0" y="95701"/>
                    <a:pt x="13722" y="62573"/>
                    <a:pt x="38148" y="38148"/>
                  </a:cubicBezTo>
                  <a:cubicBezTo>
                    <a:pt x="62573" y="13722"/>
                    <a:pt x="95701" y="0"/>
                    <a:pt x="130244" y="0"/>
                  </a:cubicBezTo>
                  <a:close/>
                </a:path>
              </a:pathLst>
            </a:custGeom>
            <a:solidFill>
              <a:srgbClr val="3068A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g300330c174a_0_414"/>
            <p:cNvSpPr txBox="1"/>
            <p:nvPr/>
          </p:nvSpPr>
          <p:spPr>
            <a:xfrm>
              <a:off x="0" y="-38100"/>
              <a:ext cx="1065900" cy="298500"/>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09" name="Google Shape;209;g300330c174a_0_414"/>
          <p:cNvGrpSpPr/>
          <p:nvPr/>
        </p:nvGrpSpPr>
        <p:grpSpPr>
          <a:xfrm>
            <a:off x="1021288" y="3513765"/>
            <a:ext cx="4710873" cy="1221710"/>
            <a:chOff x="0" y="-38100"/>
            <a:chExt cx="828300" cy="214810"/>
          </a:xfrm>
        </p:grpSpPr>
        <p:sp>
          <p:nvSpPr>
            <p:cNvPr id="210" name="Google Shape;210;g300330c174a_0_414"/>
            <p:cNvSpPr/>
            <p:nvPr/>
          </p:nvSpPr>
          <p:spPr>
            <a:xfrm>
              <a:off x="0" y="0"/>
              <a:ext cx="828182" cy="176710"/>
            </a:xfrm>
            <a:custGeom>
              <a:rect b="b" l="l" r="r" t="t"/>
              <a:pathLst>
                <a:path extrusionOk="0" h="176710" w="828182">
                  <a:moveTo>
                    <a:pt x="88355" y="0"/>
                  </a:moveTo>
                  <a:lnTo>
                    <a:pt x="739827" y="0"/>
                  </a:lnTo>
                  <a:cubicBezTo>
                    <a:pt x="788624" y="0"/>
                    <a:pt x="828182" y="39558"/>
                    <a:pt x="828182" y="88355"/>
                  </a:cubicBezTo>
                  <a:lnTo>
                    <a:pt x="828182" y="88355"/>
                  </a:lnTo>
                  <a:cubicBezTo>
                    <a:pt x="828182" y="137152"/>
                    <a:pt x="788624" y="176710"/>
                    <a:pt x="739827" y="176710"/>
                  </a:cubicBezTo>
                  <a:lnTo>
                    <a:pt x="88355" y="176710"/>
                  </a:lnTo>
                  <a:cubicBezTo>
                    <a:pt x="39558" y="176710"/>
                    <a:pt x="0" y="137152"/>
                    <a:pt x="0" y="88355"/>
                  </a:cubicBezTo>
                  <a:lnTo>
                    <a:pt x="0" y="88355"/>
                  </a:lnTo>
                  <a:cubicBezTo>
                    <a:pt x="0" y="39558"/>
                    <a:pt x="39558" y="0"/>
                    <a:pt x="8835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300330c174a_0_414"/>
            <p:cNvSpPr txBox="1"/>
            <p:nvPr/>
          </p:nvSpPr>
          <p:spPr>
            <a:xfrm>
              <a:off x="0" y="-38100"/>
              <a:ext cx="828300" cy="214800"/>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12" name="Google Shape;212;g300330c174a_0_414"/>
          <p:cNvGrpSpPr/>
          <p:nvPr/>
        </p:nvGrpSpPr>
        <p:grpSpPr>
          <a:xfrm>
            <a:off x="826675" y="5343150"/>
            <a:ext cx="5078374" cy="1458752"/>
            <a:chOff x="0" y="-38100"/>
            <a:chExt cx="1065900" cy="298588"/>
          </a:xfrm>
        </p:grpSpPr>
        <p:sp>
          <p:nvSpPr>
            <p:cNvPr id="213" name="Google Shape;213;g300330c174a_0_414"/>
            <p:cNvSpPr/>
            <p:nvPr/>
          </p:nvSpPr>
          <p:spPr>
            <a:xfrm>
              <a:off x="0" y="0"/>
              <a:ext cx="1065811" cy="260488"/>
            </a:xfrm>
            <a:custGeom>
              <a:rect b="b" l="l" r="r" t="t"/>
              <a:pathLst>
                <a:path extrusionOk="0" h="260488" w="1065811">
                  <a:moveTo>
                    <a:pt x="130244" y="0"/>
                  </a:moveTo>
                  <a:lnTo>
                    <a:pt x="935567" y="0"/>
                  </a:lnTo>
                  <a:cubicBezTo>
                    <a:pt x="970110" y="0"/>
                    <a:pt x="1003238" y="13722"/>
                    <a:pt x="1027664" y="38148"/>
                  </a:cubicBezTo>
                  <a:cubicBezTo>
                    <a:pt x="1052089" y="62573"/>
                    <a:pt x="1065811" y="95701"/>
                    <a:pt x="1065811" y="130244"/>
                  </a:cubicBezTo>
                  <a:lnTo>
                    <a:pt x="1065811" y="130244"/>
                  </a:lnTo>
                  <a:cubicBezTo>
                    <a:pt x="1065811" y="202175"/>
                    <a:pt x="1007499" y="260488"/>
                    <a:pt x="935567" y="260488"/>
                  </a:cubicBezTo>
                  <a:lnTo>
                    <a:pt x="130244" y="260488"/>
                  </a:lnTo>
                  <a:cubicBezTo>
                    <a:pt x="95701" y="260488"/>
                    <a:pt x="62573" y="246766"/>
                    <a:pt x="38148" y="222340"/>
                  </a:cubicBezTo>
                  <a:cubicBezTo>
                    <a:pt x="13722" y="197915"/>
                    <a:pt x="0" y="164787"/>
                    <a:pt x="0" y="130244"/>
                  </a:cubicBezTo>
                  <a:lnTo>
                    <a:pt x="0" y="130244"/>
                  </a:lnTo>
                  <a:cubicBezTo>
                    <a:pt x="0" y="95701"/>
                    <a:pt x="13722" y="62573"/>
                    <a:pt x="38148" y="38148"/>
                  </a:cubicBezTo>
                  <a:cubicBezTo>
                    <a:pt x="62573" y="13722"/>
                    <a:pt x="95701" y="0"/>
                    <a:pt x="130244" y="0"/>
                  </a:cubicBezTo>
                  <a:close/>
                </a:path>
              </a:pathLst>
            </a:custGeom>
            <a:solidFill>
              <a:srgbClr val="3068A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g300330c174a_0_414"/>
            <p:cNvSpPr txBox="1"/>
            <p:nvPr/>
          </p:nvSpPr>
          <p:spPr>
            <a:xfrm>
              <a:off x="0" y="-38100"/>
              <a:ext cx="1065900" cy="298500"/>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15" name="Google Shape;215;g300330c174a_0_414"/>
          <p:cNvGrpSpPr/>
          <p:nvPr/>
        </p:nvGrpSpPr>
        <p:grpSpPr>
          <a:xfrm>
            <a:off x="1021500" y="5427928"/>
            <a:ext cx="4710873" cy="1221710"/>
            <a:chOff x="0" y="-38100"/>
            <a:chExt cx="828300" cy="214810"/>
          </a:xfrm>
        </p:grpSpPr>
        <p:sp>
          <p:nvSpPr>
            <p:cNvPr id="216" name="Google Shape;216;g300330c174a_0_414"/>
            <p:cNvSpPr/>
            <p:nvPr/>
          </p:nvSpPr>
          <p:spPr>
            <a:xfrm>
              <a:off x="0" y="0"/>
              <a:ext cx="828182" cy="176710"/>
            </a:xfrm>
            <a:custGeom>
              <a:rect b="b" l="l" r="r" t="t"/>
              <a:pathLst>
                <a:path extrusionOk="0" h="176710" w="828182">
                  <a:moveTo>
                    <a:pt x="88355" y="0"/>
                  </a:moveTo>
                  <a:lnTo>
                    <a:pt x="739827" y="0"/>
                  </a:lnTo>
                  <a:cubicBezTo>
                    <a:pt x="788624" y="0"/>
                    <a:pt x="828182" y="39558"/>
                    <a:pt x="828182" y="88355"/>
                  </a:cubicBezTo>
                  <a:lnTo>
                    <a:pt x="828182" y="88355"/>
                  </a:lnTo>
                  <a:cubicBezTo>
                    <a:pt x="828182" y="137152"/>
                    <a:pt x="788624" y="176710"/>
                    <a:pt x="739827" y="176710"/>
                  </a:cubicBezTo>
                  <a:lnTo>
                    <a:pt x="88355" y="176710"/>
                  </a:lnTo>
                  <a:cubicBezTo>
                    <a:pt x="39558" y="176710"/>
                    <a:pt x="0" y="137152"/>
                    <a:pt x="0" y="88355"/>
                  </a:cubicBezTo>
                  <a:lnTo>
                    <a:pt x="0" y="88355"/>
                  </a:lnTo>
                  <a:cubicBezTo>
                    <a:pt x="0" y="39558"/>
                    <a:pt x="39558" y="0"/>
                    <a:pt x="8835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g300330c174a_0_414"/>
            <p:cNvSpPr txBox="1"/>
            <p:nvPr/>
          </p:nvSpPr>
          <p:spPr>
            <a:xfrm>
              <a:off x="0" y="-38100"/>
              <a:ext cx="828300" cy="214800"/>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8" name="Google Shape;218;g300330c174a_0_414"/>
          <p:cNvSpPr txBox="1"/>
          <p:nvPr/>
        </p:nvSpPr>
        <p:spPr>
          <a:xfrm>
            <a:off x="1810500" y="5880075"/>
            <a:ext cx="3132900" cy="384900"/>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Clr>
                <a:schemeClr val="dk1"/>
              </a:buClr>
              <a:buSzPts val="2127"/>
              <a:buFont typeface="Arial"/>
              <a:buNone/>
            </a:pPr>
            <a:r>
              <a:rPr b="1" i="0" lang="en-US" sz="2500" u="none" cap="none" strike="noStrike">
                <a:solidFill>
                  <a:srgbClr val="055087"/>
                </a:solidFill>
                <a:latin typeface="Helvetica Neue"/>
                <a:ea typeface="Helvetica Neue"/>
                <a:cs typeface="Helvetica Neue"/>
                <a:sym typeface="Helvetica Neue"/>
              </a:rPr>
              <a:t>API Integration</a:t>
            </a:r>
            <a:endParaRPr b="1" i="0" sz="2500" u="none" cap="none" strike="noStrike">
              <a:solidFill>
                <a:srgbClr val="055087"/>
              </a:solidFill>
              <a:latin typeface="Helvetica Neue"/>
              <a:ea typeface="Helvetica Neue"/>
              <a:cs typeface="Helvetica Neue"/>
              <a:sym typeface="Helvetica Neue"/>
            </a:endParaRPr>
          </a:p>
        </p:txBody>
      </p:sp>
      <p:sp>
        <p:nvSpPr>
          <p:cNvPr id="219" name="Google Shape;219;g300330c174a_0_414"/>
          <p:cNvSpPr txBox="1"/>
          <p:nvPr/>
        </p:nvSpPr>
        <p:spPr>
          <a:xfrm>
            <a:off x="6791483" y="5549919"/>
            <a:ext cx="10433700" cy="985200"/>
          </a:xfrm>
          <a:prstGeom prst="rect">
            <a:avLst/>
          </a:prstGeom>
          <a:noFill/>
          <a:ln>
            <a:noFill/>
          </a:ln>
        </p:spPr>
        <p:txBody>
          <a:bodyPr anchorCtr="0" anchor="t" bIns="0" lIns="0" spcFirstLastPara="1" rIns="0" wrap="square" tIns="0">
            <a:spAutoFit/>
          </a:bodyPr>
          <a:lstStyle/>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Integrate with existing fleet management systems</a:t>
            </a:r>
            <a:endParaRPr b="0" i="0" sz="2500" u="none" cap="none" strike="noStrike">
              <a:solidFill>
                <a:srgbClr val="055087"/>
              </a:solidFill>
              <a:latin typeface="Helvetica Neue"/>
              <a:ea typeface="Helvetica Neue"/>
              <a:cs typeface="Helvetica Neue"/>
              <a:sym typeface="Helvetica Neue"/>
            </a:endParaRPr>
          </a:p>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Streamline workflows and facilitate data-driven decision-making</a:t>
            </a:r>
            <a:endParaRPr b="0" i="0" sz="2500" u="none" cap="none" strike="noStrike">
              <a:solidFill>
                <a:srgbClr val="055087"/>
              </a:solidFill>
              <a:latin typeface="Helvetica Neue"/>
              <a:ea typeface="Helvetica Neue"/>
              <a:cs typeface="Helvetica Neue"/>
              <a:sym typeface="Helvetica Neue"/>
            </a:endParaRPr>
          </a:p>
        </p:txBody>
      </p:sp>
      <p:sp>
        <p:nvSpPr>
          <p:cNvPr id="220" name="Google Shape;220;g300330c174a_0_414"/>
          <p:cNvSpPr txBox="1"/>
          <p:nvPr/>
        </p:nvSpPr>
        <p:spPr>
          <a:xfrm>
            <a:off x="6726964" y="7393451"/>
            <a:ext cx="10562700" cy="985200"/>
          </a:xfrm>
          <a:prstGeom prst="rect">
            <a:avLst/>
          </a:prstGeom>
          <a:noFill/>
          <a:ln>
            <a:noFill/>
          </a:ln>
        </p:spPr>
        <p:txBody>
          <a:bodyPr anchorCtr="0" anchor="t" bIns="0" lIns="0" spcFirstLastPara="1" rIns="0" wrap="square" tIns="0">
            <a:spAutoFit/>
          </a:bodyPr>
          <a:lstStyle/>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Access insights into battery performance through real-time reports</a:t>
            </a:r>
            <a:endParaRPr b="0" i="0" sz="2500" u="none" cap="none" strike="noStrike">
              <a:solidFill>
                <a:srgbClr val="055087"/>
              </a:solidFill>
              <a:latin typeface="Helvetica Neue"/>
              <a:ea typeface="Helvetica Neue"/>
              <a:cs typeface="Helvetica Neue"/>
              <a:sym typeface="Helvetica Neue"/>
            </a:endParaRPr>
          </a:p>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Make informed decisions across your operations </a:t>
            </a:r>
            <a:endParaRPr b="0" i="0" sz="2500" u="none" cap="none" strike="noStrike">
              <a:solidFill>
                <a:srgbClr val="055087"/>
              </a:solidFill>
              <a:latin typeface="Helvetica Neue"/>
              <a:ea typeface="Helvetica Neue"/>
              <a:cs typeface="Helvetica Neue"/>
              <a:sym typeface="Helvetica Neue"/>
            </a:endParaRPr>
          </a:p>
        </p:txBody>
      </p:sp>
      <p:grpSp>
        <p:nvGrpSpPr>
          <p:cNvPr id="221" name="Google Shape;221;g300330c174a_0_414"/>
          <p:cNvGrpSpPr/>
          <p:nvPr/>
        </p:nvGrpSpPr>
        <p:grpSpPr>
          <a:xfrm>
            <a:off x="826587" y="7189825"/>
            <a:ext cx="5078555" cy="1458739"/>
            <a:chOff x="9" y="-248178"/>
            <a:chExt cx="6771407" cy="1944985"/>
          </a:xfrm>
        </p:grpSpPr>
        <p:grpSp>
          <p:nvGrpSpPr>
            <p:cNvPr id="222" name="Google Shape;222;g300330c174a_0_414"/>
            <p:cNvGrpSpPr/>
            <p:nvPr/>
          </p:nvGrpSpPr>
          <p:grpSpPr>
            <a:xfrm>
              <a:off x="9" y="-248178"/>
              <a:ext cx="6771407" cy="1944985"/>
              <a:chOff x="1" y="-38099"/>
              <a:chExt cx="1039500" cy="298585"/>
            </a:xfrm>
          </p:grpSpPr>
          <p:sp>
            <p:nvSpPr>
              <p:cNvPr id="223" name="Google Shape;223;g300330c174a_0_414"/>
              <p:cNvSpPr/>
              <p:nvPr/>
            </p:nvSpPr>
            <p:spPr>
              <a:xfrm>
                <a:off x="1" y="-2"/>
                <a:ext cx="1039166" cy="260488"/>
              </a:xfrm>
              <a:custGeom>
                <a:rect b="b" l="l" r="r" t="t"/>
                <a:pathLst>
                  <a:path extrusionOk="0" h="260488" w="1065811">
                    <a:moveTo>
                      <a:pt x="130244" y="0"/>
                    </a:moveTo>
                    <a:lnTo>
                      <a:pt x="935567" y="0"/>
                    </a:lnTo>
                    <a:cubicBezTo>
                      <a:pt x="970110" y="0"/>
                      <a:pt x="1003238" y="13722"/>
                      <a:pt x="1027664" y="38148"/>
                    </a:cubicBezTo>
                    <a:cubicBezTo>
                      <a:pt x="1052089" y="62573"/>
                      <a:pt x="1065811" y="95701"/>
                      <a:pt x="1065811" y="130244"/>
                    </a:cubicBezTo>
                    <a:lnTo>
                      <a:pt x="1065811" y="130244"/>
                    </a:lnTo>
                    <a:cubicBezTo>
                      <a:pt x="1065811" y="202175"/>
                      <a:pt x="1007499" y="260488"/>
                      <a:pt x="935567" y="260488"/>
                    </a:cubicBezTo>
                    <a:lnTo>
                      <a:pt x="130244" y="260488"/>
                    </a:lnTo>
                    <a:cubicBezTo>
                      <a:pt x="95701" y="260488"/>
                      <a:pt x="62573" y="246766"/>
                      <a:pt x="38148" y="222340"/>
                    </a:cubicBezTo>
                    <a:cubicBezTo>
                      <a:pt x="13722" y="197915"/>
                      <a:pt x="0" y="164787"/>
                      <a:pt x="0" y="130244"/>
                    </a:cubicBezTo>
                    <a:lnTo>
                      <a:pt x="0" y="130244"/>
                    </a:lnTo>
                    <a:cubicBezTo>
                      <a:pt x="0" y="95701"/>
                      <a:pt x="13722" y="62573"/>
                      <a:pt x="38148" y="38148"/>
                    </a:cubicBezTo>
                    <a:cubicBezTo>
                      <a:pt x="62573" y="13722"/>
                      <a:pt x="95701" y="0"/>
                      <a:pt x="130244" y="0"/>
                    </a:cubicBezTo>
                    <a:close/>
                  </a:path>
                </a:pathLst>
              </a:custGeom>
              <a:solidFill>
                <a:srgbClr val="3068A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2500" u="none" cap="none" strike="noStrike">
                  <a:solidFill>
                    <a:srgbClr val="000000"/>
                  </a:solidFill>
                  <a:latin typeface="Helvetica Neue"/>
                  <a:ea typeface="Helvetica Neue"/>
                  <a:cs typeface="Helvetica Neue"/>
                  <a:sym typeface="Helvetica Neue"/>
                </a:endParaRPr>
              </a:p>
            </p:txBody>
          </p:sp>
          <p:sp>
            <p:nvSpPr>
              <p:cNvPr id="224" name="Google Shape;224;g300330c174a_0_414"/>
              <p:cNvSpPr txBox="1"/>
              <p:nvPr/>
            </p:nvSpPr>
            <p:spPr>
              <a:xfrm>
                <a:off x="1" y="-38099"/>
                <a:ext cx="1039500" cy="298500"/>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2500" u="none" cap="none" strike="noStrike">
                  <a:solidFill>
                    <a:schemeClr val="dk1"/>
                  </a:solidFill>
                  <a:latin typeface="Helvetica Neue"/>
                  <a:ea typeface="Helvetica Neue"/>
                  <a:cs typeface="Helvetica Neue"/>
                  <a:sym typeface="Helvetica Neue"/>
                </a:endParaRPr>
              </a:p>
            </p:txBody>
          </p:sp>
        </p:grpSp>
        <p:grpSp>
          <p:nvGrpSpPr>
            <p:cNvPr id="225" name="Google Shape;225;g300330c174a_0_414"/>
            <p:cNvGrpSpPr/>
            <p:nvPr/>
          </p:nvGrpSpPr>
          <p:grpSpPr>
            <a:xfrm>
              <a:off x="259776" y="-135146"/>
              <a:ext cx="6281082" cy="1628926"/>
              <a:chOff x="0" y="-38100"/>
              <a:chExt cx="828300" cy="214810"/>
            </a:xfrm>
          </p:grpSpPr>
          <p:sp>
            <p:nvSpPr>
              <p:cNvPr id="226" name="Google Shape;226;g300330c174a_0_414"/>
              <p:cNvSpPr/>
              <p:nvPr/>
            </p:nvSpPr>
            <p:spPr>
              <a:xfrm>
                <a:off x="0" y="0"/>
                <a:ext cx="828182" cy="176710"/>
              </a:xfrm>
              <a:custGeom>
                <a:rect b="b" l="l" r="r" t="t"/>
                <a:pathLst>
                  <a:path extrusionOk="0" h="176710" w="828182">
                    <a:moveTo>
                      <a:pt x="88355" y="0"/>
                    </a:moveTo>
                    <a:lnTo>
                      <a:pt x="739827" y="0"/>
                    </a:lnTo>
                    <a:cubicBezTo>
                      <a:pt x="788624" y="0"/>
                      <a:pt x="828182" y="39558"/>
                      <a:pt x="828182" y="88355"/>
                    </a:cubicBezTo>
                    <a:lnTo>
                      <a:pt x="828182" y="88355"/>
                    </a:lnTo>
                    <a:cubicBezTo>
                      <a:pt x="828182" y="137152"/>
                      <a:pt x="788624" y="176710"/>
                      <a:pt x="739827" y="176710"/>
                    </a:cubicBezTo>
                    <a:lnTo>
                      <a:pt x="88355" y="176710"/>
                    </a:lnTo>
                    <a:cubicBezTo>
                      <a:pt x="39558" y="176710"/>
                      <a:pt x="0" y="137152"/>
                      <a:pt x="0" y="88355"/>
                    </a:cubicBezTo>
                    <a:lnTo>
                      <a:pt x="0" y="88355"/>
                    </a:lnTo>
                    <a:cubicBezTo>
                      <a:pt x="0" y="39558"/>
                      <a:pt x="39558" y="0"/>
                      <a:pt x="8835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2500" u="none" cap="none" strike="noStrike">
                  <a:solidFill>
                    <a:srgbClr val="000000"/>
                  </a:solidFill>
                  <a:latin typeface="Helvetica Neue"/>
                  <a:ea typeface="Helvetica Neue"/>
                  <a:cs typeface="Helvetica Neue"/>
                  <a:sym typeface="Helvetica Neue"/>
                </a:endParaRPr>
              </a:p>
            </p:txBody>
          </p:sp>
          <p:sp>
            <p:nvSpPr>
              <p:cNvPr id="227" name="Google Shape;227;g300330c174a_0_414"/>
              <p:cNvSpPr txBox="1"/>
              <p:nvPr/>
            </p:nvSpPr>
            <p:spPr>
              <a:xfrm>
                <a:off x="0" y="-38100"/>
                <a:ext cx="828300" cy="214800"/>
              </a:xfrm>
              <a:prstGeom prst="rect">
                <a:avLst/>
              </a:prstGeom>
              <a:noFill/>
              <a:ln>
                <a:noFill/>
              </a:ln>
            </p:spPr>
            <p:txBody>
              <a:bodyPr anchorCtr="0" anchor="ctr" bIns="47075" lIns="47075" spcFirstLastPara="1" rIns="47075" wrap="square" tIns="47075">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2500" u="none" cap="none" strike="noStrike">
                  <a:solidFill>
                    <a:schemeClr val="dk1"/>
                  </a:solidFill>
                  <a:latin typeface="Helvetica Neue"/>
                  <a:ea typeface="Helvetica Neue"/>
                  <a:cs typeface="Helvetica Neue"/>
                  <a:sym typeface="Helvetica Neue"/>
                </a:endParaRPr>
              </a:p>
            </p:txBody>
          </p:sp>
        </p:grpSp>
        <p:sp>
          <p:nvSpPr>
            <p:cNvPr id="228" name="Google Shape;228;g300330c174a_0_414"/>
            <p:cNvSpPr txBox="1"/>
            <p:nvPr/>
          </p:nvSpPr>
          <p:spPr>
            <a:xfrm>
              <a:off x="811526" y="541705"/>
              <a:ext cx="5146200" cy="513000"/>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Clr>
                  <a:schemeClr val="dk1"/>
                </a:buClr>
                <a:buSzPts val="2127"/>
                <a:buFont typeface="Arial"/>
                <a:buNone/>
              </a:pPr>
              <a:r>
                <a:rPr b="1" i="0" lang="en-US" sz="2500" u="none" cap="none" strike="noStrike">
                  <a:solidFill>
                    <a:srgbClr val="055087"/>
                  </a:solidFill>
                  <a:latin typeface="Helvetica Neue"/>
                  <a:ea typeface="Helvetica Neue"/>
                  <a:cs typeface="Helvetica Neue"/>
                  <a:sym typeface="Helvetica Neue"/>
                </a:rPr>
                <a:t>Reporting &amp; Analytics</a:t>
              </a:r>
              <a:endParaRPr b="1" i="0" sz="2500" u="none" cap="none" strike="noStrike">
                <a:solidFill>
                  <a:srgbClr val="055087"/>
                </a:solidFill>
                <a:latin typeface="Helvetica Neue"/>
                <a:ea typeface="Helvetica Neue"/>
                <a:cs typeface="Helvetica Neue"/>
                <a:sym typeface="Helvetica Neue"/>
              </a:endParaRPr>
            </a:p>
          </p:txBody>
        </p:sp>
      </p:grpSp>
      <p:sp>
        <p:nvSpPr>
          <p:cNvPr id="229" name="Google Shape;229;g300330c174a_0_414"/>
          <p:cNvSpPr txBox="1"/>
          <p:nvPr/>
        </p:nvSpPr>
        <p:spPr>
          <a:xfrm>
            <a:off x="1228000" y="3981025"/>
            <a:ext cx="4275300" cy="384900"/>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Clr>
                <a:schemeClr val="dk1"/>
              </a:buClr>
              <a:buSzPts val="2127"/>
              <a:buFont typeface="Arial"/>
              <a:buNone/>
            </a:pPr>
            <a:r>
              <a:rPr b="1" i="0" lang="en-US" sz="2500" u="none" cap="none" strike="noStrike">
                <a:solidFill>
                  <a:srgbClr val="055087"/>
                </a:solidFill>
                <a:latin typeface="Helvetica Neue"/>
                <a:ea typeface="Helvetica Neue"/>
                <a:cs typeface="Helvetica Neue"/>
                <a:sym typeface="Helvetica Neue"/>
              </a:rPr>
              <a:t>AI Models</a:t>
            </a:r>
            <a:endParaRPr b="1" i="0" sz="2500" u="none" cap="none" strike="noStrike">
              <a:solidFill>
                <a:srgbClr val="055087"/>
              </a:solidFill>
              <a:latin typeface="Helvetica Neue"/>
              <a:ea typeface="Helvetica Neue"/>
              <a:cs typeface="Helvetica Neue"/>
              <a:sym typeface="Helvetica Neue"/>
            </a:endParaRPr>
          </a:p>
        </p:txBody>
      </p:sp>
      <p:sp>
        <p:nvSpPr>
          <p:cNvPr id="230" name="Google Shape;230;g300330c174a_0_414"/>
          <p:cNvSpPr txBox="1"/>
          <p:nvPr/>
        </p:nvSpPr>
        <p:spPr>
          <a:xfrm>
            <a:off x="6726964" y="3335617"/>
            <a:ext cx="10279800" cy="1585500"/>
          </a:xfrm>
          <a:prstGeom prst="rect">
            <a:avLst/>
          </a:prstGeom>
          <a:noFill/>
          <a:ln>
            <a:noFill/>
          </a:ln>
        </p:spPr>
        <p:txBody>
          <a:bodyPr anchorCtr="0" anchor="t" bIns="0" lIns="0" spcFirstLastPara="1" rIns="0" wrap="square" tIns="0">
            <a:spAutoFit/>
          </a:bodyPr>
          <a:lstStyle/>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Build on top of cleaned data via our machine learning stack</a:t>
            </a:r>
            <a:endParaRPr b="0" i="0" sz="2500" u="none" cap="none" strike="noStrike">
              <a:solidFill>
                <a:srgbClr val="055087"/>
              </a:solidFill>
              <a:latin typeface="Helvetica Neue"/>
              <a:ea typeface="Helvetica Neue"/>
              <a:cs typeface="Helvetica Neue"/>
              <a:sym typeface="Helvetica Neue"/>
            </a:endParaRPr>
          </a:p>
          <a:p>
            <a:pPr indent="-387350" lvl="0" marL="457200" marR="0" rtl="0" algn="l">
              <a:lnSpc>
                <a:spcPct val="156025"/>
              </a:lnSpc>
              <a:spcBef>
                <a:spcPts val="0"/>
              </a:spcBef>
              <a:spcAft>
                <a:spcPts val="0"/>
              </a:spcAft>
              <a:buClr>
                <a:srgbClr val="055087"/>
              </a:buClr>
              <a:buSzPts val="2500"/>
              <a:buFont typeface="Helvetica Neue"/>
              <a:buChar char="●"/>
            </a:pPr>
            <a:r>
              <a:rPr b="0" i="0" lang="en-US" sz="2500" u="none" cap="none" strike="noStrike">
                <a:solidFill>
                  <a:srgbClr val="055087"/>
                </a:solidFill>
                <a:latin typeface="Helvetica Neue"/>
                <a:ea typeface="Helvetica Neue"/>
                <a:cs typeface="Helvetica Neue"/>
                <a:sym typeface="Helvetica Neue"/>
              </a:rPr>
              <a:t>Predict remaining range, tag points of interests, estimate state of health and much more with our intelligent models</a:t>
            </a:r>
            <a:endParaRPr b="0" i="0" sz="2500" u="none" cap="none" strike="noStrike">
              <a:solidFill>
                <a:srgbClr val="055087"/>
              </a:solidFill>
              <a:latin typeface="Helvetica Neue"/>
              <a:ea typeface="Helvetica Neue"/>
              <a:cs typeface="Helvetica Neue"/>
              <a:sym typeface="Helvetica Neue"/>
            </a:endParaRPr>
          </a:p>
        </p:txBody>
      </p:sp>
      <p:sp>
        <p:nvSpPr>
          <p:cNvPr id="231" name="Google Shape;231;g300330c174a_0_414"/>
          <p:cNvSpPr txBox="1"/>
          <p:nvPr/>
        </p:nvSpPr>
        <p:spPr>
          <a:xfrm>
            <a:off x="877700" y="1762813"/>
            <a:ext cx="16705800" cy="1618456"/>
          </a:xfrm>
          <a:prstGeom prst="rect">
            <a:avLst/>
          </a:prstGeom>
          <a:noFill/>
          <a:ln>
            <a:noFill/>
          </a:ln>
        </p:spPr>
        <p:txBody>
          <a:bodyPr anchorCtr="0" anchor="t" bIns="0" lIns="0" spcFirstLastPara="1" rIns="0" wrap="square" tIns="0">
            <a:spAutoFit/>
          </a:bodyPr>
          <a:lstStyle/>
          <a:p>
            <a:pPr indent="0" lvl="0" marL="0" marR="0" rtl="0" algn="l">
              <a:lnSpc>
                <a:spcPct val="140002"/>
              </a:lnSpc>
              <a:spcBef>
                <a:spcPts val="0"/>
              </a:spcBef>
              <a:spcAft>
                <a:spcPts val="0"/>
              </a:spcAft>
              <a:buClr>
                <a:srgbClr val="000000"/>
              </a:buClr>
              <a:buSzPts val="7512"/>
              <a:buFont typeface="Arial"/>
              <a:buNone/>
            </a:pPr>
            <a:r>
              <a:rPr b="1" i="0" lang="en-US" sz="7512" u="none" cap="none" strike="noStrike">
                <a:solidFill>
                  <a:schemeClr val="accent1"/>
                </a:solidFill>
                <a:latin typeface="Helvetica Neue"/>
                <a:ea typeface="Helvetica Neue"/>
                <a:cs typeface="Helvetica Neue"/>
                <a:sym typeface="Helvetica Neue"/>
              </a:rPr>
              <a:t>Key Features - II</a:t>
            </a:r>
            <a:endParaRPr b="0" i="0" sz="1400" u="none" cap="none" strike="noStrike">
              <a:solidFill>
                <a:schemeClr val="accent1"/>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5" name="Shape 235"/>
        <p:cNvGrpSpPr/>
        <p:nvPr/>
      </p:nvGrpSpPr>
      <p:grpSpPr>
        <a:xfrm>
          <a:off x="0" y="0"/>
          <a:ext cx="0" cy="0"/>
          <a:chOff x="0" y="0"/>
          <a:chExt cx="0" cy="0"/>
        </a:xfrm>
      </p:grpSpPr>
      <p:sp>
        <p:nvSpPr>
          <p:cNvPr id="236" name="Google Shape;236;g300330c174a_0_255"/>
          <p:cNvSpPr/>
          <p:nvPr/>
        </p:nvSpPr>
        <p:spPr>
          <a:xfrm>
            <a:off x="9172350" y="3255825"/>
            <a:ext cx="8367852" cy="2841860"/>
          </a:xfrm>
          <a:custGeom>
            <a:rect b="b" l="l" r="r" t="t"/>
            <a:pathLst>
              <a:path extrusionOk="0" h="1348451" w="1526284">
                <a:moveTo>
                  <a:pt x="1401824" y="1348451"/>
                </a:moveTo>
                <a:lnTo>
                  <a:pt x="124460" y="1348451"/>
                </a:lnTo>
                <a:cubicBezTo>
                  <a:pt x="55880" y="1348451"/>
                  <a:pt x="0" y="1292571"/>
                  <a:pt x="0" y="1223991"/>
                </a:cubicBezTo>
                <a:lnTo>
                  <a:pt x="0" y="124460"/>
                </a:lnTo>
                <a:cubicBezTo>
                  <a:pt x="0" y="55880"/>
                  <a:pt x="55880" y="0"/>
                  <a:pt x="124460" y="0"/>
                </a:cubicBezTo>
                <a:lnTo>
                  <a:pt x="1401824" y="0"/>
                </a:lnTo>
                <a:cubicBezTo>
                  <a:pt x="1470404" y="0"/>
                  <a:pt x="1526284" y="55880"/>
                  <a:pt x="1526284" y="124460"/>
                </a:cubicBezTo>
                <a:lnTo>
                  <a:pt x="1526284" y="1223991"/>
                </a:lnTo>
                <a:cubicBezTo>
                  <a:pt x="1526284" y="1292571"/>
                  <a:pt x="1470404" y="1348451"/>
                  <a:pt x="1401824" y="134845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37" name="Google Shape;237;g300330c174a_0_255"/>
          <p:cNvPicPr preferRelativeResize="0"/>
          <p:nvPr/>
        </p:nvPicPr>
        <p:blipFill rotWithShape="1">
          <a:blip r:embed="rId3">
            <a:alphaModFix/>
          </a:blip>
          <a:srcRect b="22830" l="0" r="0" t="10094"/>
          <a:stretch/>
        </p:blipFill>
        <p:spPr>
          <a:xfrm>
            <a:off x="9430743" y="3800573"/>
            <a:ext cx="2638063" cy="1095669"/>
          </a:xfrm>
          <a:prstGeom prst="rect">
            <a:avLst/>
          </a:prstGeom>
          <a:noFill/>
          <a:ln>
            <a:noFill/>
          </a:ln>
        </p:spPr>
      </p:pic>
      <p:pic>
        <p:nvPicPr>
          <p:cNvPr id="238" name="Google Shape;238;g300330c174a_0_255"/>
          <p:cNvPicPr preferRelativeResize="0"/>
          <p:nvPr/>
        </p:nvPicPr>
        <p:blipFill rotWithShape="1">
          <a:blip r:embed="rId4">
            <a:alphaModFix/>
          </a:blip>
          <a:srcRect b="6346" l="0" r="0" t="6346"/>
          <a:stretch/>
        </p:blipFill>
        <p:spPr>
          <a:xfrm>
            <a:off x="9536936" y="5059874"/>
            <a:ext cx="2485017" cy="998568"/>
          </a:xfrm>
          <a:prstGeom prst="rect">
            <a:avLst/>
          </a:prstGeom>
          <a:noFill/>
          <a:ln>
            <a:noFill/>
          </a:ln>
        </p:spPr>
      </p:pic>
      <p:sp>
        <p:nvSpPr>
          <p:cNvPr id="239" name="Google Shape;239;g300330c174a_0_255"/>
          <p:cNvSpPr txBox="1"/>
          <p:nvPr/>
        </p:nvSpPr>
        <p:spPr>
          <a:xfrm>
            <a:off x="10661755" y="2080674"/>
            <a:ext cx="5871600" cy="615600"/>
          </a:xfrm>
          <a:prstGeom prst="rect">
            <a:avLst/>
          </a:prstGeom>
          <a:noFill/>
          <a:ln>
            <a:noFill/>
          </a:ln>
        </p:spPr>
        <p:txBody>
          <a:bodyPr anchorCtr="0" anchor="t" bIns="0" lIns="0" spcFirstLastPara="1" rIns="0" wrap="square" tIns="0">
            <a:spAutoFit/>
          </a:bodyPr>
          <a:lstStyle/>
          <a:p>
            <a:pPr indent="0" lvl="0" marL="0" marR="0" rtl="0" algn="ctr">
              <a:lnSpc>
                <a:spcPct val="139984"/>
              </a:lnSpc>
              <a:spcBef>
                <a:spcPts val="0"/>
              </a:spcBef>
              <a:spcAft>
                <a:spcPts val="0"/>
              </a:spcAft>
              <a:buClr>
                <a:srgbClr val="000000"/>
              </a:buClr>
              <a:buSzPts val="4000"/>
              <a:buFont typeface="Arial"/>
              <a:buNone/>
            </a:pPr>
            <a:r>
              <a:rPr b="1" i="0" lang="en-US" sz="4000" u="none" cap="none" strike="noStrike">
                <a:solidFill>
                  <a:srgbClr val="055087"/>
                </a:solidFill>
                <a:latin typeface="Helvetica Neue"/>
                <a:ea typeface="Helvetica Neue"/>
                <a:cs typeface="Helvetica Neue"/>
                <a:sym typeface="Helvetica Neue"/>
              </a:rPr>
              <a:t>Key Partnerships</a:t>
            </a:r>
            <a:endParaRPr b="0" i="0" sz="4000" u="none" cap="none" strike="noStrike">
              <a:solidFill>
                <a:srgbClr val="000000"/>
              </a:solidFill>
              <a:latin typeface="Helvetica Neue"/>
              <a:ea typeface="Helvetica Neue"/>
              <a:cs typeface="Helvetica Neue"/>
              <a:sym typeface="Helvetica Neue"/>
            </a:endParaRPr>
          </a:p>
        </p:txBody>
      </p:sp>
      <p:sp>
        <p:nvSpPr>
          <p:cNvPr id="240" name="Google Shape;240;g300330c174a_0_255"/>
          <p:cNvSpPr txBox="1"/>
          <p:nvPr/>
        </p:nvSpPr>
        <p:spPr>
          <a:xfrm>
            <a:off x="743716" y="2166857"/>
            <a:ext cx="6176700" cy="689420"/>
          </a:xfrm>
          <a:prstGeom prst="rect">
            <a:avLst/>
          </a:prstGeom>
          <a:noFill/>
          <a:ln>
            <a:noFill/>
          </a:ln>
        </p:spPr>
        <p:txBody>
          <a:bodyPr anchorCtr="0" anchor="t" bIns="0" lIns="0" spcFirstLastPara="1" rIns="0" wrap="square" tIns="0">
            <a:spAutoFit/>
          </a:bodyPr>
          <a:lstStyle/>
          <a:p>
            <a:pPr indent="0" lvl="0" marL="0" marR="0" rtl="0" algn="ctr">
              <a:lnSpc>
                <a:spcPct val="112012"/>
              </a:lnSpc>
              <a:spcBef>
                <a:spcPts val="0"/>
              </a:spcBef>
              <a:spcAft>
                <a:spcPts val="0"/>
              </a:spcAft>
              <a:buClr>
                <a:srgbClr val="000000"/>
              </a:buClr>
              <a:buSzPts val="4000"/>
              <a:buFont typeface="Arial"/>
              <a:buNone/>
            </a:pPr>
            <a:r>
              <a:rPr b="1" i="0" lang="en-US" sz="4000" u="none" cap="none" strike="noStrike">
                <a:solidFill>
                  <a:srgbClr val="055087"/>
                </a:solidFill>
                <a:latin typeface="Helvetica Neue"/>
                <a:ea typeface="Helvetica Neue"/>
                <a:cs typeface="Helvetica Neue"/>
                <a:sym typeface="Helvetica Neue"/>
              </a:rPr>
              <a:t>Clients and PoC’s</a:t>
            </a:r>
            <a:endParaRPr b="1" i="0" sz="4000" u="none" cap="none" strike="noStrike">
              <a:solidFill>
                <a:srgbClr val="000000"/>
              </a:solidFill>
              <a:latin typeface="Helvetica Neue"/>
              <a:ea typeface="Helvetica Neue"/>
              <a:cs typeface="Helvetica Neue"/>
              <a:sym typeface="Helvetica Neue"/>
            </a:endParaRPr>
          </a:p>
        </p:txBody>
      </p:sp>
      <p:grpSp>
        <p:nvGrpSpPr>
          <p:cNvPr id="241" name="Google Shape;241;g300330c174a_0_255"/>
          <p:cNvGrpSpPr/>
          <p:nvPr/>
        </p:nvGrpSpPr>
        <p:grpSpPr>
          <a:xfrm>
            <a:off x="1148835" y="3991221"/>
            <a:ext cx="5484076" cy="4559212"/>
            <a:chOff x="0" y="0"/>
            <a:chExt cx="9388934" cy="7805534"/>
          </a:xfrm>
        </p:grpSpPr>
        <p:pic>
          <p:nvPicPr>
            <p:cNvPr id="242" name="Google Shape;242;g300330c174a_0_255"/>
            <p:cNvPicPr preferRelativeResize="0"/>
            <p:nvPr/>
          </p:nvPicPr>
          <p:blipFill rotWithShape="1">
            <a:blip r:embed="rId5">
              <a:alphaModFix/>
            </a:blip>
            <a:srcRect b="0" l="0" r="0" t="0"/>
            <a:stretch/>
          </p:blipFill>
          <p:spPr>
            <a:xfrm>
              <a:off x="114894" y="0"/>
              <a:ext cx="3615967" cy="1487910"/>
            </a:xfrm>
            <a:prstGeom prst="rect">
              <a:avLst/>
            </a:prstGeom>
            <a:noFill/>
            <a:ln>
              <a:noFill/>
            </a:ln>
          </p:spPr>
        </p:pic>
        <p:pic>
          <p:nvPicPr>
            <p:cNvPr id="243" name="Google Shape;243;g300330c174a_0_255"/>
            <p:cNvPicPr preferRelativeResize="0"/>
            <p:nvPr/>
          </p:nvPicPr>
          <p:blipFill rotWithShape="1">
            <a:blip r:embed="rId6">
              <a:alphaModFix/>
            </a:blip>
            <a:srcRect b="0" l="0" r="0" t="0"/>
            <a:stretch/>
          </p:blipFill>
          <p:spPr>
            <a:xfrm>
              <a:off x="4718818" y="5952053"/>
              <a:ext cx="1853481" cy="1853481"/>
            </a:xfrm>
            <a:prstGeom prst="rect">
              <a:avLst/>
            </a:prstGeom>
            <a:noFill/>
            <a:ln>
              <a:noFill/>
            </a:ln>
          </p:spPr>
        </p:pic>
        <p:pic>
          <p:nvPicPr>
            <p:cNvPr id="244" name="Google Shape;244;g300330c174a_0_255"/>
            <p:cNvPicPr preferRelativeResize="0"/>
            <p:nvPr/>
          </p:nvPicPr>
          <p:blipFill rotWithShape="1">
            <a:blip r:embed="rId7">
              <a:alphaModFix/>
            </a:blip>
            <a:srcRect b="0" l="0" r="0" t="0"/>
            <a:stretch/>
          </p:blipFill>
          <p:spPr>
            <a:xfrm>
              <a:off x="17123" y="2150188"/>
              <a:ext cx="4300610" cy="1346278"/>
            </a:xfrm>
            <a:prstGeom prst="rect">
              <a:avLst/>
            </a:prstGeom>
            <a:noFill/>
            <a:ln>
              <a:noFill/>
            </a:ln>
          </p:spPr>
        </p:pic>
        <p:pic>
          <p:nvPicPr>
            <p:cNvPr id="245" name="Google Shape;245;g300330c174a_0_255"/>
            <p:cNvPicPr preferRelativeResize="0"/>
            <p:nvPr/>
          </p:nvPicPr>
          <p:blipFill rotWithShape="1">
            <a:blip r:embed="rId8">
              <a:alphaModFix/>
            </a:blip>
            <a:srcRect b="0" l="0" r="0" t="0"/>
            <a:stretch/>
          </p:blipFill>
          <p:spPr>
            <a:xfrm>
              <a:off x="4955569" y="1995968"/>
              <a:ext cx="4433365" cy="1055563"/>
            </a:xfrm>
            <a:prstGeom prst="rect">
              <a:avLst/>
            </a:prstGeom>
            <a:noFill/>
            <a:ln>
              <a:noFill/>
            </a:ln>
          </p:spPr>
        </p:pic>
        <p:pic>
          <p:nvPicPr>
            <p:cNvPr id="246" name="Google Shape;246;g300330c174a_0_255"/>
            <p:cNvPicPr preferRelativeResize="0"/>
            <p:nvPr/>
          </p:nvPicPr>
          <p:blipFill rotWithShape="1">
            <a:blip r:embed="rId9">
              <a:alphaModFix/>
            </a:blip>
            <a:srcRect b="0" l="0" r="0" t="0"/>
            <a:stretch/>
          </p:blipFill>
          <p:spPr>
            <a:xfrm>
              <a:off x="623882" y="6155853"/>
              <a:ext cx="2597975" cy="1401967"/>
            </a:xfrm>
            <a:prstGeom prst="rect">
              <a:avLst/>
            </a:prstGeom>
            <a:noFill/>
            <a:ln>
              <a:noFill/>
            </a:ln>
          </p:spPr>
        </p:pic>
        <p:pic>
          <p:nvPicPr>
            <p:cNvPr id="247" name="Google Shape;247;g300330c174a_0_255"/>
            <p:cNvPicPr preferRelativeResize="0"/>
            <p:nvPr/>
          </p:nvPicPr>
          <p:blipFill rotWithShape="1">
            <a:blip r:embed="rId10">
              <a:alphaModFix/>
            </a:blip>
            <a:srcRect b="0" l="0" r="0" t="0"/>
            <a:stretch/>
          </p:blipFill>
          <p:spPr>
            <a:xfrm>
              <a:off x="0" y="4127635"/>
              <a:ext cx="3407445" cy="1397053"/>
            </a:xfrm>
            <a:prstGeom prst="rect">
              <a:avLst/>
            </a:prstGeom>
            <a:noFill/>
            <a:ln>
              <a:noFill/>
            </a:ln>
          </p:spPr>
        </p:pic>
      </p:grpSp>
      <p:pic>
        <p:nvPicPr>
          <p:cNvPr id="248" name="Google Shape;248;g300330c174a_0_255"/>
          <p:cNvPicPr preferRelativeResize="0"/>
          <p:nvPr/>
        </p:nvPicPr>
        <p:blipFill rotWithShape="1">
          <a:blip r:embed="rId11">
            <a:alphaModFix/>
          </a:blip>
          <a:srcRect b="0" l="0" r="0" t="0"/>
          <a:stretch/>
        </p:blipFill>
        <p:spPr>
          <a:xfrm>
            <a:off x="12068788" y="3981217"/>
            <a:ext cx="4781059" cy="883893"/>
          </a:xfrm>
          <a:prstGeom prst="rect">
            <a:avLst/>
          </a:prstGeom>
          <a:noFill/>
          <a:ln>
            <a:noFill/>
          </a:ln>
        </p:spPr>
      </p:pic>
      <p:pic>
        <p:nvPicPr>
          <p:cNvPr id="249" name="Google Shape;249;g300330c174a_0_255"/>
          <p:cNvPicPr preferRelativeResize="0"/>
          <p:nvPr/>
        </p:nvPicPr>
        <p:blipFill rotWithShape="1">
          <a:blip r:embed="rId12">
            <a:alphaModFix/>
          </a:blip>
          <a:srcRect b="13035" l="0" r="0" t="13027"/>
          <a:stretch/>
        </p:blipFill>
        <p:spPr>
          <a:xfrm>
            <a:off x="12135501" y="5047858"/>
            <a:ext cx="4647635" cy="1022625"/>
          </a:xfrm>
          <a:prstGeom prst="rect">
            <a:avLst/>
          </a:prstGeom>
          <a:noFill/>
          <a:ln>
            <a:noFill/>
          </a:ln>
        </p:spPr>
      </p:pic>
      <p:grpSp>
        <p:nvGrpSpPr>
          <p:cNvPr id="250" name="Google Shape;250;g300330c174a_0_255"/>
          <p:cNvGrpSpPr/>
          <p:nvPr/>
        </p:nvGrpSpPr>
        <p:grpSpPr>
          <a:xfrm>
            <a:off x="5077088" y="5820954"/>
            <a:ext cx="1555823" cy="2729464"/>
            <a:chOff x="-6061362" y="-2337126"/>
            <a:chExt cx="4972270" cy="8723118"/>
          </a:xfrm>
        </p:grpSpPr>
        <p:sp>
          <p:nvSpPr>
            <p:cNvPr id="251" name="Google Shape;251;g300330c174a_0_255"/>
            <p:cNvSpPr/>
            <p:nvPr/>
          </p:nvSpPr>
          <p:spPr>
            <a:xfrm>
              <a:off x="-6061362" y="3269570"/>
              <a:ext cx="4972270" cy="3116422"/>
            </a:xfrm>
            <a:custGeom>
              <a:rect b="b" l="l" r="r" t="t"/>
              <a:pathLst>
                <a:path extrusionOk="0" h="3116422" w="4972270">
                  <a:moveTo>
                    <a:pt x="0" y="0"/>
                  </a:moveTo>
                  <a:lnTo>
                    <a:pt x="4972270" y="0"/>
                  </a:lnTo>
                  <a:lnTo>
                    <a:pt x="4972270" y="3116422"/>
                  </a:lnTo>
                  <a:lnTo>
                    <a:pt x="0" y="3116422"/>
                  </a:lnTo>
                  <a:lnTo>
                    <a:pt x="0" y="0"/>
                  </a:lnTo>
                  <a:close/>
                </a:path>
              </a:pathLst>
            </a:custGeom>
            <a:blipFill rotWithShape="1">
              <a:blip r:embed="rId13">
                <a:alphaModFix/>
              </a:blip>
              <a:stretch>
                <a:fillRect b="0" l="0" r="0" t="0"/>
              </a:stretch>
            </a:blipFill>
            <a:ln>
              <a:noFill/>
            </a:ln>
          </p:spPr>
        </p:sp>
        <p:sp>
          <p:nvSpPr>
            <p:cNvPr id="252" name="Google Shape;252;g300330c174a_0_255"/>
            <p:cNvSpPr/>
            <p:nvPr/>
          </p:nvSpPr>
          <p:spPr>
            <a:xfrm>
              <a:off x="-5374081" y="-2337126"/>
              <a:ext cx="4284920" cy="6319127"/>
            </a:xfrm>
            <a:custGeom>
              <a:rect b="b" l="l" r="r" t="t"/>
              <a:pathLst>
                <a:path extrusionOk="0" h="6319127" w="4284920">
                  <a:moveTo>
                    <a:pt x="0" y="0"/>
                  </a:moveTo>
                  <a:lnTo>
                    <a:pt x="4284920" y="0"/>
                  </a:lnTo>
                  <a:lnTo>
                    <a:pt x="4284920" y="6319128"/>
                  </a:lnTo>
                  <a:lnTo>
                    <a:pt x="0" y="6319128"/>
                  </a:lnTo>
                  <a:lnTo>
                    <a:pt x="0" y="0"/>
                  </a:lnTo>
                  <a:close/>
                </a:path>
              </a:pathLst>
            </a:custGeom>
            <a:blipFill rotWithShape="1">
              <a:blip r:embed="rId14">
                <a:alphaModFix/>
              </a:blip>
              <a:stretch>
                <a:fillRect b="0" l="-23726" r="-23733" t="0"/>
              </a:stretch>
            </a:blipFill>
            <a:ln>
              <a:noFill/>
            </a:ln>
          </p:spPr>
        </p:sp>
      </p:grpSp>
      <p:pic>
        <p:nvPicPr>
          <p:cNvPr id="253" name="Google Shape;253;g300330c174a_0_255"/>
          <p:cNvPicPr preferRelativeResize="0"/>
          <p:nvPr/>
        </p:nvPicPr>
        <p:blipFill rotWithShape="1">
          <a:blip r:embed="rId15">
            <a:alphaModFix/>
          </a:blip>
          <a:srcRect b="0" l="0" r="0" t="0"/>
          <a:stretch/>
        </p:blipFill>
        <p:spPr>
          <a:xfrm>
            <a:off x="3798600" y="6416898"/>
            <a:ext cx="1630200" cy="511325"/>
          </a:xfrm>
          <a:prstGeom prst="rect">
            <a:avLst/>
          </a:prstGeom>
          <a:noFill/>
          <a:ln>
            <a:noFill/>
          </a:ln>
        </p:spPr>
      </p:pic>
      <p:pic>
        <p:nvPicPr>
          <p:cNvPr id="254" name="Google Shape;254;g300330c174a_0_255"/>
          <p:cNvPicPr preferRelativeResize="0"/>
          <p:nvPr/>
        </p:nvPicPr>
        <p:blipFill rotWithShape="1">
          <a:blip r:embed="rId16">
            <a:alphaModFix/>
          </a:blip>
          <a:srcRect b="0" l="0" r="0" t="0"/>
          <a:stretch/>
        </p:blipFill>
        <p:spPr>
          <a:xfrm>
            <a:off x="4427800" y="4102150"/>
            <a:ext cx="1916252" cy="642038"/>
          </a:xfrm>
          <a:prstGeom prst="rect">
            <a:avLst/>
          </a:prstGeom>
          <a:noFill/>
          <a:ln>
            <a:noFill/>
          </a:ln>
        </p:spPr>
      </p:pic>
      <p:pic>
        <p:nvPicPr>
          <p:cNvPr id="255" name="Google Shape;255;g300330c174a_0_255"/>
          <p:cNvPicPr preferRelativeResize="0"/>
          <p:nvPr/>
        </p:nvPicPr>
        <p:blipFill rotWithShape="1">
          <a:blip r:embed="rId17">
            <a:alphaModFix/>
          </a:blip>
          <a:srcRect b="0" l="0" r="0" t="0"/>
          <a:stretch/>
        </p:blipFill>
        <p:spPr>
          <a:xfrm>
            <a:off x="9703630" y="6097673"/>
            <a:ext cx="1916250" cy="1931403"/>
          </a:xfrm>
          <a:prstGeom prst="rect">
            <a:avLst/>
          </a:prstGeom>
          <a:noFill/>
          <a:ln>
            <a:noFill/>
          </a:ln>
        </p:spPr>
      </p:pic>
      <p:pic>
        <p:nvPicPr>
          <p:cNvPr id="256" name="Google Shape;256;g300330c174a_0_255"/>
          <p:cNvPicPr preferRelativeResize="0"/>
          <p:nvPr/>
        </p:nvPicPr>
        <p:blipFill rotWithShape="1">
          <a:blip r:embed="rId18">
            <a:alphaModFix/>
          </a:blip>
          <a:srcRect b="0" l="0" r="0" t="0"/>
          <a:stretch/>
        </p:blipFill>
        <p:spPr>
          <a:xfrm>
            <a:off x="12238770" y="6035275"/>
            <a:ext cx="2235025" cy="2224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5"/>
          <p:cNvSpPr txBox="1"/>
          <p:nvPr/>
        </p:nvSpPr>
        <p:spPr>
          <a:xfrm>
            <a:off x="2086249" y="2772625"/>
            <a:ext cx="14115000" cy="3921300"/>
          </a:xfrm>
          <a:prstGeom prst="rect">
            <a:avLst/>
          </a:prstGeom>
          <a:noFill/>
          <a:ln>
            <a:noFill/>
          </a:ln>
        </p:spPr>
        <p:txBody>
          <a:bodyPr anchorCtr="0" anchor="t" bIns="0" lIns="0" spcFirstLastPara="1" rIns="0" wrap="square" tIns="0">
            <a:spAutoFit/>
          </a:bodyPr>
          <a:lstStyle/>
          <a:p>
            <a:pPr indent="0" lvl="0" marL="0" marR="0" rtl="0" algn="ctr">
              <a:lnSpc>
                <a:spcPct val="102999"/>
              </a:lnSpc>
              <a:spcBef>
                <a:spcPts val="0"/>
              </a:spcBef>
              <a:spcAft>
                <a:spcPts val="0"/>
              </a:spcAft>
              <a:buClr>
                <a:srgbClr val="000000"/>
              </a:buClr>
              <a:buSzPts val="11602"/>
              <a:buFont typeface="Arial"/>
              <a:buNone/>
            </a:pPr>
            <a:r>
              <a:rPr b="1" i="0" lang="en-US" sz="12550" u="none" cap="none" strike="noStrike">
                <a:solidFill>
                  <a:srgbClr val="055087"/>
                </a:solidFill>
                <a:latin typeface="Helvetica Neue"/>
                <a:ea typeface="Helvetica Neue"/>
                <a:cs typeface="Helvetica Neue"/>
                <a:sym typeface="Helvetica Neue"/>
              </a:rPr>
              <a:t>Get in Touch with us</a:t>
            </a:r>
            <a:endParaRPr b="0" i="0" sz="12550" u="none" cap="none" strike="noStrike">
              <a:solidFill>
                <a:srgbClr val="000000"/>
              </a:solidFill>
              <a:latin typeface="Helvetica Neue"/>
              <a:ea typeface="Helvetica Neue"/>
              <a:cs typeface="Helvetica Neue"/>
              <a:sym typeface="Helvetica Neue"/>
            </a:endParaRPr>
          </a:p>
        </p:txBody>
      </p:sp>
      <p:sp>
        <p:nvSpPr>
          <p:cNvPr id="262" name="Google Shape;262;p15"/>
          <p:cNvSpPr txBox="1"/>
          <p:nvPr/>
        </p:nvSpPr>
        <p:spPr>
          <a:xfrm>
            <a:off x="2086250" y="7661225"/>
            <a:ext cx="14171700" cy="1531158"/>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0"/>
              </a:spcAft>
              <a:buClr>
                <a:srgbClr val="000000"/>
              </a:buClr>
              <a:buSzPts val="2500"/>
              <a:buFont typeface="Arial"/>
              <a:buNone/>
            </a:pPr>
            <a:r>
              <a:rPr b="1" i="0" lang="en-US" sz="2500" u="none" cap="none" strike="noStrike">
                <a:solidFill>
                  <a:schemeClr val="accent1"/>
                </a:solidFill>
                <a:latin typeface="Helvetica Neue"/>
                <a:ea typeface="Helvetica Neue"/>
                <a:cs typeface="Helvetica Neue"/>
                <a:sym typeface="Helvetica Neue"/>
              </a:rPr>
              <a:t>arjun@irasus.com | +91 99207 19205 </a:t>
            </a:r>
            <a:endParaRPr b="1" i="0" sz="2500" u="none" cap="none" strike="noStrike">
              <a:solidFill>
                <a:schemeClr val="accent1"/>
              </a:solidFill>
              <a:latin typeface="Helvetica Neue"/>
              <a:ea typeface="Helvetica Neue"/>
              <a:cs typeface="Helvetica Neue"/>
              <a:sym typeface="Helvetica Neue"/>
            </a:endParaRPr>
          </a:p>
          <a:p>
            <a:pPr indent="0" lvl="0" marL="0" marR="0" rtl="0" algn="ctr">
              <a:lnSpc>
                <a:spcPct val="115000"/>
              </a:lnSpc>
              <a:spcBef>
                <a:spcPts val="1200"/>
              </a:spcBef>
              <a:spcAft>
                <a:spcPts val="1200"/>
              </a:spcAft>
              <a:buClr>
                <a:srgbClr val="000000"/>
              </a:buClr>
              <a:buSzPts val="2500"/>
              <a:buFont typeface="Arial"/>
              <a:buNone/>
            </a:pPr>
            <a:r>
              <a:rPr b="1" i="0" lang="en-US" sz="2500" u="none" cap="none" strike="noStrike">
                <a:solidFill>
                  <a:schemeClr val="accent1"/>
                </a:solidFill>
                <a:latin typeface="Helvetica Neue"/>
                <a:ea typeface="Helvetica Neue"/>
                <a:cs typeface="Helvetica Neue"/>
                <a:sym typeface="Helvetica Neue"/>
              </a:rPr>
              <a:t>Desqworx, Club Patio, Block E, South City I, Gurugram, Haryana-122022</a:t>
            </a:r>
            <a:endParaRPr b="1" i="0" sz="2500" u="none" cap="none" strike="noStrike">
              <a:solidFill>
                <a:schemeClr val="accent1"/>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user</dc:creator>
</cp:coreProperties>
</file>